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22/03/2021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EBFF92-A0CB-4512-9465-FEA352A7E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861"/>
            <a:ext cx="12192000" cy="505915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89940" y="4202781"/>
            <a:ext cx="3397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Calculons le prix d’un kg 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E4F2AF-05E9-4A40-B86F-C63763BDC2A6}"/>
              </a:ext>
            </a:extLst>
          </p:cNvPr>
          <p:cNvSpPr txBox="1"/>
          <p:nvPr/>
        </p:nvSpPr>
        <p:spPr>
          <a:xfrm>
            <a:off x="4481499" y="4221011"/>
            <a:ext cx="2215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2,70 : 3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0,90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9614893-61F2-4AA6-A638-F991674B34B5}"/>
              </a:ext>
            </a:extLst>
          </p:cNvPr>
          <p:cNvSpPr txBox="1"/>
          <p:nvPr/>
        </p:nvSpPr>
        <p:spPr>
          <a:xfrm>
            <a:off x="4461461" y="4599793"/>
            <a:ext cx="2255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0,90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x 2 = 1,80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916A11-252B-4ABD-87D0-1F27D096C157}"/>
              </a:ext>
            </a:extLst>
          </p:cNvPr>
          <p:cNvSpPr txBox="1"/>
          <p:nvPr/>
        </p:nvSpPr>
        <p:spPr>
          <a:xfrm>
            <a:off x="189940" y="4978575"/>
            <a:ext cx="7425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prix est donc bien </a:t>
            </a:r>
            <a:r>
              <a:rPr lang="fr-FR" sz="2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proportionnel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à la quantité achetée.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4115FC-CB71-4DFD-AFC5-AB8AF70B3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642"/>
            <a:ext cx="12192000" cy="623871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934B356-3925-48D0-BA81-A5DAA2B32289}"/>
              </a:ext>
            </a:extLst>
          </p:cNvPr>
          <p:cNvSpPr txBox="1"/>
          <p:nvPr/>
        </p:nvSpPr>
        <p:spPr>
          <a:xfrm>
            <a:off x="88176" y="1123404"/>
            <a:ext cx="11155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Il serait facile de penser qu’à 20 ans, elle mesurait 2 fois moins c’est-à-dire 0,80 m 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30F04D5-A4DD-4A62-802C-D7C72BA4DE3E}"/>
              </a:ext>
            </a:extLst>
          </p:cNvPr>
          <p:cNvSpPr txBox="1"/>
          <p:nvPr/>
        </p:nvSpPr>
        <p:spPr>
          <a:xfrm>
            <a:off x="194136" y="1523514"/>
            <a:ext cx="8129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C’est absurde, les deux grandeurs ne sont pas </a:t>
            </a:r>
            <a:r>
              <a:rPr lang="fr-FR" sz="2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proportionnelles.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0DA15DD-1EAC-4E65-8F3E-D1897F39FED9}"/>
              </a:ext>
            </a:extLst>
          </p:cNvPr>
          <p:cNvSpPr txBox="1"/>
          <p:nvPr/>
        </p:nvSpPr>
        <p:spPr>
          <a:xfrm>
            <a:off x="194136" y="4767878"/>
            <a:ext cx="5678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Calculons le prix d’un stylo avec les 3 prix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8AD5DE-43F7-45BF-86E1-8EEF58000258}"/>
              </a:ext>
            </a:extLst>
          </p:cNvPr>
          <p:cNvSpPr txBox="1"/>
          <p:nvPr/>
        </p:nvSpPr>
        <p:spPr>
          <a:xfrm>
            <a:off x="471898" y="5204100"/>
            <a:ext cx="2215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0,90 : 3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0,30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654603-7300-4AC6-A100-29D684C358DD}"/>
              </a:ext>
            </a:extLst>
          </p:cNvPr>
          <p:cNvSpPr txBox="1"/>
          <p:nvPr/>
        </p:nvSpPr>
        <p:spPr>
          <a:xfrm>
            <a:off x="3495088" y="5198066"/>
            <a:ext cx="2215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1,80 : 6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0,30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97B01E0-B0AB-41C7-B850-9BC33AC626FD}"/>
                  </a:ext>
                </a:extLst>
              </p:cNvPr>
              <p:cNvSpPr txBox="1"/>
              <p:nvPr/>
            </p:nvSpPr>
            <p:spPr>
              <a:xfrm>
                <a:off x="6518278" y="5187433"/>
                <a:ext cx="22477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2,50 : 9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fr-FR" sz="20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0,27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97B01E0-B0AB-41C7-B850-9BC33AC62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278" y="5187433"/>
                <a:ext cx="2247731" cy="400110"/>
              </a:xfrm>
              <a:prstGeom prst="rect">
                <a:avLst/>
              </a:prstGeom>
              <a:blipFill>
                <a:blip r:embed="rId3"/>
                <a:stretch>
                  <a:fillRect l="-2710" t="-9091" r="-2439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882D9744-EFF4-460F-A242-1A56CE76883D}"/>
              </a:ext>
            </a:extLst>
          </p:cNvPr>
          <p:cNvSpPr txBox="1"/>
          <p:nvPr/>
        </p:nvSpPr>
        <p:spPr>
          <a:xfrm>
            <a:off x="194136" y="5587543"/>
            <a:ext cx="5485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Nous n’obtenons pas les mêmes résultats.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E50751-0434-4037-93C5-81290ADB1E37}"/>
              </a:ext>
            </a:extLst>
          </p:cNvPr>
          <p:cNvSpPr/>
          <p:nvPr/>
        </p:nvSpPr>
        <p:spPr>
          <a:xfrm>
            <a:off x="194136" y="5978266"/>
            <a:ext cx="6707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prix n’est pas </a:t>
            </a:r>
            <a:r>
              <a:rPr lang="fr-FR" sz="2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proportionnel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au nombre de stylos.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071852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3483411-1A78-46D3-ABBF-2F894FA37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5097"/>
            <a:ext cx="12192000" cy="608780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693F65-FD38-4ED3-96DC-A09F3BEF97E1}"/>
              </a:ext>
            </a:extLst>
          </p:cNvPr>
          <p:cNvSpPr txBox="1"/>
          <p:nvPr/>
        </p:nvSpPr>
        <p:spPr>
          <a:xfrm>
            <a:off x="205310" y="1494375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multipliant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ACAB04-DA51-4436-8163-F0DD369C41B7}"/>
              </a:ext>
            </a:extLst>
          </p:cNvPr>
          <p:cNvSpPr txBox="1"/>
          <p:nvPr/>
        </p:nvSpPr>
        <p:spPr>
          <a:xfrm>
            <a:off x="2180981" y="1986816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96C2A1-5774-4157-9C3D-FA4926ED2692}"/>
              </a:ext>
            </a:extLst>
          </p:cNvPr>
          <p:cNvSpPr txBox="1"/>
          <p:nvPr/>
        </p:nvSpPr>
        <p:spPr>
          <a:xfrm>
            <a:off x="9189666" y="2945738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: 2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F2D2F8-DA56-45E0-85DF-9E7D4E84275C}"/>
              </a:ext>
            </a:extLst>
          </p:cNvPr>
          <p:cNvSpPr txBox="1"/>
          <p:nvPr/>
        </p:nvSpPr>
        <p:spPr>
          <a:xfrm>
            <a:off x="9189666" y="3331758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 : 3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006DA1-774B-43BC-95F4-57DFC075533E}"/>
              </a:ext>
            </a:extLst>
          </p:cNvPr>
          <p:cNvSpPr txBox="1"/>
          <p:nvPr/>
        </p:nvSpPr>
        <p:spPr>
          <a:xfrm>
            <a:off x="9189666" y="3750271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: 4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0409A7-8841-4243-8DB6-1F6D0A2DCF71}"/>
              </a:ext>
            </a:extLst>
          </p:cNvPr>
          <p:cNvSpPr txBox="1"/>
          <p:nvPr/>
        </p:nvSpPr>
        <p:spPr>
          <a:xfrm>
            <a:off x="9189666" y="4115652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35 : 7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3F6BD5-A27B-41CF-BE3B-BA288F2E2FB0}"/>
              </a:ext>
            </a:extLst>
          </p:cNvPr>
          <p:cNvSpPr txBox="1"/>
          <p:nvPr/>
        </p:nvSpPr>
        <p:spPr>
          <a:xfrm>
            <a:off x="1466041" y="5469129"/>
            <a:ext cx="393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obtient le même résultat. 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CC5029-AAAE-4445-9C66-14D28A44C265}"/>
              </a:ext>
            </a:extLst>
          </p:cNvPr>
          <p:cNvSpPr txBox="1"/>
          <p:nvPr/>
        </p:nvSpPr>
        <p:spPr>
          <a:xfrm>
            <a:off x="5199027" y="5469129"/>
            <a:ext cx="5598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peut compléter la bulle dans le tableau.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3B8885-E48E-4139-A6AC-62DFF4E1BE6E}"/>
              </a:ext>
            </a:extLst>
          </p:cNvPr>
          <p:cNvSpPr txBox="1"/>
          <p:nvPr/>
        </p:nvSpPr>
        <p:spPr>
          <a:xfrm>
            <a:off x="6247002" y="3715542"/>
            <a:ext cx="603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x 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357BAB0-B716-4F08-8E09-39609772B8D4}"/>
              </a:ext>
            </a:extLst>
          </p:cNvPr>
          <p:cNvSpPr txBox="1"/>
          <p:nvPr/>
        </p:nvSpPr>
        <p:spPr>
          <a:xfrm>
            <a:off x="1445873" y="594253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3E8C93-25FC-4A69-AD87-7AFF04F8EA50}"/>
              </a:ext>
            </a:extLst>
          </p:cNvPr>
          <p:cNvSpPr txBox="1"/>
          <p:nvPr/>
        </p:nvSpPr>
        <p:spPr>
          <a:xfrm>
            <a:off x="3296024" y="5925012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coefficient de proportionnalité</a:t>
            </a:r>
            <a:endParaRPr lang="fr-FR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95A88E-D090-4BCB-84D9-4F3C2DD62DF3}"/>
              </a:ext>
            </a:extLst>
          </p:cNvPr>
          <p:cNvSpPr txBox="1"/>
          <p:nvPr/>
        </p:nvSpPr>
        <p:spPr>
          <a:xfrm>
            <a:off x="3302246" y="1494374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divisant</a:t>
            </a:r>
          </a:p>
        </p:txBody>
      </p:sp>
    </p:spTree>
    <p:extLst>
      <p:ext uri="{BB962C8B-B14F-4D97-AF65-F5344CB8AC3E}">
        <p14:creationId xmlns:p14="http://schemas.microsoft.com/office/powerpoint/2010/main" val="2923638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C3ADDED0-5EA5-4CE5-B26A-F75562AA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58" y="543001"/>
            <a:ext cx="11476140" cy="466572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5F0865-D0E9-45D6-A11B-05AEB4DC2E0E}"/>
              </a:ext>
            </a:extLst>
          </p:cNvPr>
          <p:cNvSpPr txBox="1"/>
          <p:nvPr/>
        </p:nvSpPr>
        <p:spPr>
          <a:xfrm>
            <a:off x="8530357" y="3144100"/>
            <a:ext cx="35958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Recherchons le coefficient </a:t>
            </a:r>
          </a:p>
          <a:p>
            <a:pPr algn="ctr"/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 proportionnalité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A4B587-8283-4616-8048-7B35B7625736}"/>
              </a:ext>
            </a:extLst>
          </p:cNvPr>
          <p:cNvSpPr txBox="1"/>
          <p:nvPr/>
        </p:nvSpPr>
        <p:spPr>
          <a:xfrm>
            <a:off x="9196814" y="3784609"/>
            <a:ext cx="2215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7,20 : 4 =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1,80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262880-7C76-459E-BCFA-8B2613695647}"/>
              </a:ext>
            </a:extLst>
          </p:cNvPr>
          <p:cNvSpPr/>
          <p:nvPr/>
        </p:nvSpPr>
        <p:spPr>
          <a:xfrm>
            <a:off x="4338084" y="3125972"/>
            <a:ext cx="723014" cy="9888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569894-0EED-4E4B-BCE4-591755C9FF88}"/>
              </a:ext>
            </a:extLst>
          </p:cNvPr>
          <p:cNvSpPr txBox="1"/>
          <p:nvPr/>
        </p:nvSpPr>
        <p:spPr>
          <a:xfrm>
            <a:off x="7399938" y="3402082"/>
            <a:ext cx="1027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1,80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67ABB1-B43A-4B3A-AB05-A8FA5A3A93F3}"/>
              </a:ext>
            </a:extLst>
          </p:cNvPr>
          <p:cNvSpPr txBox="1"/>
          <p:nvPr/>
        </p:nvSpPr>
        <p:spPr>
          <a:xfrm>
            <a:off x="2989428" y="4285103"/>
            <a:ext cx="2412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7 x 1,80 = 12,60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DC9E07-2281-456D-AABE-8ACD5805D9AE}"/>
              </a:ext>
            </a:extLst>
          </p:cNvPr>
          <p:cNvSpPr txBox="1"/>
          <p:nvPr/>
        </p:nvSpPr>
        <p:spPr>
          <a:xfrm>
            <a:off x="5039326" y="3697218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12,6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7E8999-FB21-4E54-A359-D714D2729CDB}"/>
              </a:ext>
            </a:extLst>
          </p:cNvPr>
          <p:cNvSpPr/>
          <p:nvPr/>
        </p:nvSpPr>
        <p:spPr>
          <a:xfrm>
            <a:off x="5061098" y="3620386"/>
            <a:ext cx="723014" cy="49441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7BF179-E4AC-4878-B995-08C39996C228}"/>
              </a:ext>
            </a:extLst>
          </p:cNvPr>
          <p:cNvSpPr/>
          <p:nvPr/>
        </p:nvSpPr>
        <p:spPr>
          <a:xfrm>
            <a:off x="5784112" y="3620386"/>
            <a:ext cx="702431" cy="4944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F41AD33-67F1-4525-96AD-955C86A09FEA}"/>
              </a:ext>
            </a:extLst>
          </p:cNvPr>
          <p:cNvSpPr txBox="1"/>
          <p:nvPr/>
        </p:nvSpPr>
        <p:spPr>
          <a:xfrm>
            <a:off x="5591779" y="4267703"/>
            <a:ext cx="2255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9 x 1,80 = 16,2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8A3FE8-1BE2-417D-854B-3F2A813A95C4}"/>
              </a:ext>
            </a:extLst>
          </p:cNvPr>
          <p:cNvSpPr txBox="1"/>
          <p:nvPr/>
        </p:nvSpPr>
        <p:spPr>
          <a:xfrm>
            <a:off x="5762340" y="3685110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16,2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AA5C14-2222-4428-8186-EF74B53DE006}"/>
              </a:ext>
            </a:extLst>
          </p:cNvPr>
          <p:cNvSpPr/>
          <p:nvPr/>
        </p:nvSpPr>
        <p:spPr>
          <a:xfrm>
            <a:off x="6486543" y="3125972"/>
            <a:ext cx="723014" cy="49441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782C8C-98B5-419F-8B47-575A6AEB27D9}"/>
              </a:ext>
            </a:extLst>
          </p:cNvPr>
          <p:cNvSpPr txBox="1"/>
          <p:nvPr/>
        </p:nvSpPr>
        <p:spPr>
          <a:xfrm>
            <a:off x="8002249" y="4221207"/>
            <a:ext cx="1976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? x 1,80 = 45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A3F000-11A8-4713-A076-E21718A41D0E}"/>
              </a:ext>
            </a:extLst>
          </p:cNvPr>
          <p:cNvSpPr txBox="1"/>
          <p:nvPr/>
        </p:nvSpPr>
        <p:spPr>
          <a:xfrm>
            <a:off x="10086937" y="4221207"/>
            <a:ext cx="2105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45 : 1,80 = 25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767F935-8555-4EC1-B66D-7F8932712B8F}"/>
              </a:ext>
            </a:extLst>
          </p:cNvPr>
          <p:cNvSpPr txBox="1"/>
          <p:nvPr/>
        </p:nvSpPr>
        <p:spPr>
          <a:xfrm>
            <a:off x="6589653" y="3174005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720678-E57B-4B14-83AC-F20088BF85B4}"/>
              </a:ext>
            </a:extLst>
          </p:cNvPr>
          <p:cNvSpPr txBox="1"/>
          <p:nvPr/>
        </p:nvSpPr>
        <p:spPr>
          <a:xfrm>
            <a:off x="285963" y="5644289"/>
            <a:ext cx="9890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Conclusion : Pour passer de la 1</a:t>
            </a:r>
            <a:r>
              <a:rPr lang="fr-FR" sz="20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ère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ligne à la 2</a:t>
            </a:r>
            <a:r>
              <a:rPr lang="fr-FR" sz="20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ème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ligne, on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multiplie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par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1,80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9A18803-3C32-47D6-B544-CFD33A405E22}"/>
              </a:ext>
            </a:extLst>
          </p:cNvPr>
          <p:cNvSpPr txBox="1"/>
          <p:nvPr/>
        </p:nvSpPr>
        <p:spPr>
          <a:xfrm>
            <a:off x="1844943" y="6114974"/>
            <a:ext cx="8109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Pour passer de la 2</a:t>
            </a:r>
            <a:r>
              <a:rPr lang="fr-FR" sz="20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ème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ligne à la 1</a:t>
            </a:r>
            <a:r>
              <a:rPr lang="fr-FR" sz="20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ère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ligne, on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divise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par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1,80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5671620-1F51-442D-8D93-C010B234FFA4}"/>
              </a:ext>
            </a:extLst>
          </p:cNvPr>
          <p:cNvSpPr txBox="1"/>
          <p:nvPr/>
        </p:nvSpPr>
        <p:spPr>
          <a:xfrm>
            <a:off x="4521913" y="3202804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33B7CA5-60A9-4A88-AC7C-F6620EB483E0}"/>
              </a:ext>
            </a:extLst>
          </p:cNvPr>
          <p:cNvSpPr txBox="1"/>
          <p:nvPr/>
        </p:nvSpPr>
        <p:spPr>
          <a:xfrm>
            <a:off x="4332592" y="3697218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7,20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BE8E5DA-7F73-4F85-BDDB-1A8603870ABC}"/>
              </a:ext>
            </a:extLst>
          </p:cNvPr>
          <p:cNvSpPr txBox="1"/>
          <p:nvPr/>
        </p:nvSpPr>
        <p:spPr>
          <a:xfrm>
            <a:off x="5231388" y="320539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3E08C12-977F-490B-BA10-8005FFD1191F}"/>
              </a:ext>
            </a:extLst>
          </p:cNvPr>
          <p:cNvSpPr txBox="1"/>
          <p:nvPr/>
        </p:nvSpPr>
        <p:spPr>
          <a:xfrm>
            <a:off x="5964446" y="320940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623E-F019-4716-8A3E-FE25B19F3722}"/>
              </a:ext>
            </a:extLst>
          </p:cNvPr>
          <p:cNvSpPr txBox="1"/>
          <p:nvPr/>
        </p:nvSpPr>
        <p:spPr>
          <a:xfrm>
            <a:off x="6589653" y="3714690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224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5" grpId="1" animBg="1"/>
      <p:bldP spid="6" grpId="0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/>
      <p:bldP spid="13" grpId="0"/>
      <p:bldP spid="14" grpId="0" animBg="1"/>
      <p:bldP spid="14" grpId="1" animBg="1"/>
      <p:bldP spid="15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3EEA2300-5906-4A05-9CB3-17CC962A4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0658"/>
            <a:ext cx="12192000" cy="41763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19B014-BD59-479F-A1FA-45AB9D50060E}"/>
              </a:ext>
            </a:extLst>
          </p:cNvPr>
          <p:cNvSpPr txBox="1"/>
          <p:nvPr/>
        </p:nvSpPr>
        <p:spPr>
          <a:xfrm>
            <a:off x="3098800" y="265788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F35E66-54D1-452D-BD0E-E792BEB13E48}"/>
              </a:ext>
            </a:extLst>
          </p:cNvPr>
          <p:cNvSpPr txBox="1"/>
          <p:nvPr/>
        </p:nvSpPr>
        <p:spPr>
          <a:xfrm>
            <a:off x="3030504" y="4435114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59D1F2-0AC3-4007-89AD-2763265F406B}"/>
              </a:ext>
            </a:extLst>
          </p:cNvPr>
          <p:cNvSpPr txBox="1"/>
          <p:nvPr/>
        </p:nvSpPr>
        <p:spPr>
          <a:xfrm>
            <a:off x="3372264" y="3829875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E96894-0ED6-4B4C-AEB5-2AFD0D90D468}"/>
              </a:ext>
            </a:extLst>
          </p:cNvPr>
          <p:cNvSpPr txBox="1"/>
          <p:nvPr/>
        </p:nvSpPr>
        <p:spPr>
          <a:xfrm>
            <a:off x="2050913" y="4740376"/>
            <a:ext cx="15632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7 x 4 = 28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2B289C-9666-48CB-81AC-37BBFCA18937}"/>
              </a:ext>
            </a:extLst>
          </p:cNvPr>
          <p:cNvSpPr txBox="1"/>
          <p:nvPr/>
        </p:nvSpPr>
        <p:spPr>
          <a:xfrm>
            <a:off x="4176233" y="265788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B7EBC1-826A-4C5C-B649-E97167BCA8E1}"/>
              </a:ext>
            </a:extLst>
          </p:cNvPr>
          <p:cNvSpPr txBox="1"/>
          <p:nvPr/>
        </p:nvSpPr>
        <p:spPr>
          <a:xfrm>
            <a:off x="4174280" y="4435114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B8FE61-99EF-4BBF-96A3-3CF43DAC33D9}"/>
                  </a:ext>
                </a:extLst>
              </p:cNvPr>
              <p:cNvSpPr txBox="1"/>
              <p:nvPr/>
            </p:nvSpPr>
            <p:spPr>
              <a:xfrm>
                <a:off x="3544008" y="5124420"/>
                <a:ext cx="17620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28 </a:t>
                </a:r>
                <a14:m>
                  <m:oMath xmlns:m="http://schemas.openxmlformats.org/officeDocument/2006/math">
                    <m:r>
                      <a:rPr lang="fr-FR" sz="20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 2 = 14</a:t>
                </a: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B8FE61-99EF-4BBF-96A3-3CF43DAC3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008" y="5124420"/>
                <a:ext cx="1762021" cy="400110"/>
              </a:xfrm>
              <a:prstGeom prst="rect">
                <a:avLst/>
              </a:prstGeom>
              <a:blipFill>
                <a:blip r:embed="rId3"/>
                <a:stretch>
                  <a:fillRect l="-3460" t="-9231" r="-3114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10B90C25-C27F-46C2-AFD8-5322B430C398}"/>
              </a:ext>
            </a:extLst>
          </p:cNvPr>
          <p:cNvSpPr txBox="1"/>
          <p:nvPr/>
        </p:nvSpPr>
        <p:spPr>
          <a:xfrm>
            <a:off x="4406056" y="384881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641C9B-A8F1-4C80-81C0-7B1145F98DBD}"/>
              </a:ext>
            </a:extLst>
          </p:cNvPr>
          <p:cNvSpPr txBox="1"/>
          <p:nvPr/>
        </p:nvSpPr>
        <p:spPr>
          <a:xfrm>
            <a:off x="5363991" y="451628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4841C4-8E0A-418C-A37A-3B31B2B332F0}"/>
              </a:ext>
            </a:extLst>
          </p:cNvPr>
          <p:cNvSpPr txBox="1"/>
          <p:nvPr/>
        </p:nvSpPr>
        <p:spPr>
          <a:xfrm>
            <a:off x="5286055" y="275427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FA55EE3-2FCF-4101-AFF7-23A14563E253}"/>
              </a:ext>
            </a:extLst>
          </p:cNvPr>
          <p:cNvSpPr txBox="1"/>
          <p:nvPr/>
        </p:nvSpPr>
        <p:spPr>
          <a:xfrm>
            <a:off x="5952496" y="4901609"/>
            <a:ext cx="1720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6 x 10 = 60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06F86-B43D-447D-8F3A-3A9510909CB1}"/>
              </a:ext>
            </a:extLst>
          </p:cNvPr>
          <p:cNvSpPr/>
          <p:nvPr/>
        </p:nvSpPr>
        <p:spPr>
          <a:xfrm>
            <a:off x="5517086" y="3311446"/>
            <a:ext cx="498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60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028453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498ED93-6A41-4D96-84DD-7DE88BF93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9756"/>
            <a:ext cx="12192000" cy="47384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2413E6-7496-40BE-9756-DB39E513F722}"/>
              </a:ext>
            </a:extLst>
          </p:cNvPr>
          <p:cNvSpPr txBox="1"/>
          <p:nvPr/>
        </p:nvSpPr>
        <p:spPr>
          <a:xfrm>
            <a:off x="1507969" y="2594749"/>
            <a:ext cx="1569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6 + 8 = 14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26A45E-22B4-4849-8730-8C90763D0984}"/>
              </a:ext>
            </a:extLst>
          </p:cNvPr>
          <p:cNvSpPr txBox="1"/>
          <p:nvPr/>
        </p:nvSpPr>
        <p:spPr>
          <a:xfrm>
            <a:off x="350287" y="5668861"/>
            <a:ext cx="3233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10,80 + 14,40 = 25,20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8123A1-C54D-4767-980B-630E90012866}"/>
              </a:ext>
            </a:extLst>
          </p:cNvPr>
          <p:cNvSpPr txBox="1"/>
          <p:nvPr/>
        </p:nvSpPr>
        <p:spPr>
          <a:xfrm>
            <a:off x="4853451" y="4134956"/>
            <a:ext cx="3233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25,20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0B7D11-6CC9-4186-8368-0783D882A5A6}"/>
              </a:ext>
            </a:extLst>
          </p:cNvPr>
          <p:cNvSpPr txBox="1"/>
          <p:nvPr/>
        </p:nvSpPr>
        <p:spPr>
          <a:xfrm>
            <a:off x="6432237" y="2794804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8 - 6 = 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F10380-ED7D-4932-8A76-66383775F5AD}"/>
              </a:ext>
            </a:extLst>
          </p:cNvPr>
          <p:cNvSpPr txBox="1"/>
          <p:nvPr/>
        </p:nvSpPr>
        <p:spPr>
          <a:xfrm>
            <a:off x="6096000" y="5195453"/>
            <a:ext cx="2957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14,40 – 10,80 = 3,60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6D07FF-255F-4436-85A4-F3E2E856F7BC}"/>
              </a:ext>
            </a:extLst>
          </p:cNvPr>
          <p:cNvSpPr txBox="1"/>
          <p:nvPr/>
        </p:nvSpPr>
        <p:spPr>
          <a:xfrm>
            <a:off x="6029308" y="4134956"/>
            <a:ext cx="3233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3,60</a:t>
            </a:r>
          </a:p>
        </p:txBody>
      </p:sp>
    </p:spTree>
    <p:extLst>
      <p:ext uri="{BB962C8B-B14F-4D97-AF65-F5344CB8AC3E}">
        <p14:creationId xmlns:p14="http://schemas.microsoft.com/office/powerpoint/2010/main" val="22077575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59C8920-ECAB-4C55-86DE-6FE63B446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" y="993017"/>
            <a:ext cx="12192000" cy="3963621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4D1C9AA8-6609-4BBC-9450-893CC4C88ABD}"/>
              </a:ext>
            </a:extLst>
          </p:cNvPr>
          <p:cNvCxnSpPr>
            <a:cxnSpLocks/>
          </p:cNvCxnSpPr>
          <p:nvPr/>
        </p:nvCxnSpPr>
        <p:spPr>
          <a:xfrm flipV="1">
            <a:off x="3083442" y="2573079"/>
            <a:ext cx="659218" cy="32961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3323375B-E0D8-4B3D-971C-78999780FF5B}"/>
              </a:ext>
            </a:extLst>
          </p:cNvPr>
          <p:cNvSpPr txBox="1"/>
          <p:nvPr/>
        </p:nvSpPr>
        <p:spPr>
          <a:xfrm>
            <a:off x="4606335" y="2321386"/>
            <a:ext cx="5513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On multiplie la diagonale avec les 2 nombres connus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1F530B-1B37-417B-B4B3-2CF6C562D174}"/>
              </a:ext>
            </a:extLst>
          </p:cNvPr>
          <p:cNvSpPr txBox="1"/>
          <p:nvPr/>
        </p:nvSpPr>
        <p:spPr>
          <a:xfrm>
            <a:off x="10002012" y="2321386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4 x 7 = 28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A010BC5-1EA3-4869-B096-5BFAD24DA961}"/>
              </a:ext>
            </a:extLst>
          </p:cNvPr>
          <p:cNvSpPr txBox="1"/>
          <p:nvPr/>
        </p:nvSpPr>
        <p:spPr>
          <a:xfrm>
            <a:off x="4646410" y="2733412"/>
            <a:ext cx="5432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On divise le résultat obtenu par le dernier nombre :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C35AB47-F95A-42B1-8686-8C38552188FE}"/>
              </a:ext>
            </a:extLst>
          </p:cNvPr>
          <p:cNvCxnSpPr>
            <a:cxnSpLocks/>
          </p:cNvCxnSpPr>
          <p:nvPr/>
        </p:nvCxnSpPr>
        <p:spPr>
          <a:xfrm flipH="1">
            <a:off x="2994838" y="2490663"/>
            <a:ext cx="609599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5CC690-6BBD-45A5-8D70-4B49615B1847}"/>
                  </a:ext>
                </a:extLst>
              </p:cNvPr>
              <p:cNvSpPr txBox="1"/>
              <p:nvPr/>
            </p:nvSpPr>
            <p:spPr>
              <a:xfrm>
                <a:off x="10002012" y="2733412"/>
                <a:ext cx="15376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28 </a:t>
                </a:r>
                <a14:m>
                  <m:oMath xmlns:m="http://schemas.openxmlformats.org/officeDocument/2006/math">
                    <m:r>
                      <a:rPr lang="fr-FR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 5 = 5,6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5CC690-6BBD-45A5-8D70-4B49615B1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012" y="2733412"/>
                <a:ext cx="1537600" cy="338554"/>
              </a:xfrm>
              <a:prstGeom prst="rect">
                <a:avLst/>
              </a:prstGeom>
              <a:blipFill>
                <a:blip r:embed="rId3"/>
                <a:stretch>
                  <a:fillRect l="-2381" t="-3571" r="-794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06C5578-52FE-41EE-94EF-F184CE9E3574}"/>
              </a:ext>
            </a:extLst>
          </p:cNvPr>
          <p:cNvSpPr txBox="1"/>
          <p:nvPr/>
        </p:nvSpPr>
        <p:spPr>
          <a:xfrm>
            <a:off x="3595949" y="2819392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5,6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22EBBA-D0E6-4D10-93C8-D812A0892902}"/>
              </a:ext>
            </a:extLst>
          </p:cNvPr>
          <p:cNvSpPr txBox="1"/>
          <p:nvPr/>
        </p:nvSpPr>
        <p:spPr>
          <a:xfrm>
            <a:off x="2742509" y="5313378"/>
            <a:ext cx="6157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Cette méthode sera justifiée en classe de 5</a:t>
            </a:r>
            <a:r>
              <a:rPr lang="fr-FR" sz="20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ème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BFF6FFC-6E8D-4EAC-A456-C72CEDCE147D}"/>
              </a:ext>
            </a:extLst>
          </p:cNvPr>
          <p:cNvCxnSpPr>
            <a:cxnSpLocks/>
          </p:cNvCxnSpPr>
          <p:nvPr/>
        </p:nvCxnSpPr>
        <p:spPr>
          <a:xfrm>
            <a:off x="3083442" y="3883770"/>
            <a:ext cx="609046" cy="373911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00C75B1-B20D-4D5E-90DF-BBC42ECBD66E}"/>
              </a:ext>
            </a:extLst>
          </p:cNvPr>
          <p:cNvSpPr txBox="1"/>
          <p:nvPr/>
        </p:nvSpPr>
        <p:spPr>
          <a:xfrm>
            <a:off x="4606335" y="3639012"/>
            <a:ext cx="5513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On multiplie la diagonale avec les 2 nombres connus 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C495C5-E0FE-4ECD-9DFE-F0DB03795BBB}"/>
              </a:ext>
            </a:extLst>
          </p:cNvPr>
          <p:cNvSpPr txBox="1"/>
          <p:nvPr/>
        </p:nvSpPr>
        <p:spPr>
          <a:xfrm>
            <a:off x="10052858" y="363901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3 x 15 = 45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4CF33B-C9D1-45E0-B9E8-AFD3DBF368CB}"/>
              </a:ext>
            </a:extLst>
          </p:cNvPr>
          <p:cNvSpPr txBox="1"/>
          <p:nvPr/>
        </p:nvSpPr>
        <p:spPr>
          <a:xfrm>
            <a:off x="4631801" y="4051038"/>
            <a:ext cx="5432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On divise le résultat obtenu par le dernier nombre :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E088786-33B3-42F2-9F40-BBB529FDAC93}"/>
              </a:ext>
            </a:extLst>
          </p:cNvPr>
          <p:cNvCxnSpPr>
            <a:cxnSpLocks/>
          </p:cNvCxnSpPr>
          <p:nvPr/>
        </p:nvCxnSpPr>
        <p:spPr>
          <a:xfrm flipH="1">
            <a:off x="2842438" y="3891314"/>
            <a:ext cx="1" cy="2219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1FB963A-507F-4950-A780-A29A8FC5B2E8}"/>
                  </a:ext>
                </a:extLst>
              </p:cNvPr>
              <p:cNvSpPr txBox="1"/>
              <p:nvPr/>
            </p:nvSpPr>
            <p:spPr>
              <a:xfrm>
                <a:off x="10052858" y="4046565"/>
                <a:ext cx="17876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45 </a:t>
                </a:r>
                <a14:m>
                  <m:oMath xmlns:m="http://schemas.openxmlformats.org/officeDocument/2006/math">
                    <m:r>
                      <a:rPr lang="fr-FR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 4 = 11,25</a:t>
                </a:r>
              </a:p>
            </p:txBody>
          </p:sp>
        </mc:Choice>
        <mc:Fallback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1FB963A-507F-4950-A780-A29A8FC5B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858" y="4046565"/>
                <a:ext cx="1787669" cy="338554"/>
              </a:xfrm>
              <a:prstGeom prst="rect">
                <a:avLst/>
              </a:prstGeom>
              <a:blipFill>
                <a:blip r:embed="rId4"/>
                <a:stretch>
                  <a:fillRect l="-1706" t="-3636" r="-683" b="-254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>
            <a:extLst>
              <a:ext uri="{FF2B5EF4-FFF2-40B4-BE49-F238E27FC236}">
                <a16:creationId xmlns:a16="http://schemas.microsoft.com/office/drawing/2014/main" id="{CD7A69C9-1DF5-44D1-A8CB-13934D72B3FF}"/>
              </a:ext>
            </a:extLst>
          </p:cNvPr>
          <p:cNvSpPr txBox="1"/>
          <p:nvPr/>
        </p:nvSpPr>
        <p:spPr>
          <a:xfrm>
            <a:off x="3455088" y="3646455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11,25</a:t>
            </a:r>
          </a:p>
        </p:txBody>
      </p:sp>
    </p:spTree>
    <p:extLst>
      <p:ext uri="{BB962C8B-B14F-4D97-AF65-F5344CB8AC3E}">
        <p14:creationId xmlns:p14="http://schemas.microsoft.com/office/powerpoint/2010/main" val="16928473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/>
      <p:bldP spid="14" grpId="0"/>
      <p:bldP spid="17" grpId="0"/>
      <p:bldP spid="18" grpId="0"/>
      <p:bldP spid="19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334</Words>
  <Application>Microsoft Office PowerPoint</Application>
  <PresentationFormat>Grand écran</PresentationFormat>
  <Paragraphs>71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33</cp:revision>
  <dcterms:created xsi:type="dcterms:W3CDTF">2016-02-26T18:46:23Z</dcterms:created>
  <dcterms:modified xsi:type="dcterms:W3CDTF">2021-03-22T12:08:41Z</dcterms:modified>
</cp:coreProperties>
</file>