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4" r:id="rId9"/>
    <p:sldId id="261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81" r:id="rId26"/>
    <p:sldId id="282" r:id="rId2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20/08/2022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20/08/2022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1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20/08/2022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9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20/08/2022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7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20/08/2022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20/08/2022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5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FD4A-31AB-47FC-B78C-86FA18B4B0E2}" type="datetimeFigureOut">
              <a:rPr lang="fr-FR" smtClean="0"/>
              <a:t>20/08/2022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4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560874" y="1991632"/>
            <a:ext cx="91999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Pour bien démarrer :</a:t>
            </a:r>
            <a:r>
              <a:rPr lang="fr-FR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 Quelques rappels de la classe de 6</a:t>
            </a:r>
            <a:r>
              <a:rPr lang="fr-FR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ème</a:t>
            </a:r>
            <a:r>
              <a:rPr lang="fr-FR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 </a:t>
            </a:r>
            <a:endParaRPr lang="fr-FR" sz="2000" b="1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49462B9-3439-4BF5-9CCC-83F7AEA3F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5047" y="279858"/>
            <a:ext cx="5561905" cy="1428571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D3D457BA-F712-44CE-9593-49182BE7B922}"/>
              </a:ext>
            </a:extLst>
          </p:cNvPr>
          <p:cNvSpPr txBox="1"/>
          <p:nvPr/>
        </p:nvSpPr>
        <p:spPr>
          <a:xfrm>
            <a:off x="407967" y="2853406"/>
            <a:ext cx="8468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Comment appelle t-on le résultat d’une </a:t>
            </a:r>
            <a:r>
              <a:rPr lang="fr-F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addition</a:t>
            </a:r>
            <a:r>
              <a:rPr lang="fr-FR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 ? </a:t>
            </a:r>
            <a:endParaRPr lang="fr-FR" sz="2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 descr="RÃ©sultat de recherche d'images pour &quot;plus&quot;">
            <a:extLst>
              <a:ext uri="{FF2B5EF4-FFF2-40B4-BE49-F238E27FC236}">
                <a16:creationId xmlns:a16="http://schemas.microsoft.com/office/drawing/2014/main" id="{BA083480-53FD-4796-B990-D7D55D244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04" y="3875275"/>
            <a:ext cx="2383465" cy="238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E360EE7F-B5C1-4723-9579-A71DE392B04C}"/>
              </a:ext>
            </a:extLst>
          </p:cNvPr>
          <p:cNvSpPr txBox="1"/>
          <p:nvPr/>
        </p:nvSpPr>
        <p:spPr>
          <a:xfrm>
            <a:off x="3499340" y="3875275"/>
            <a:ext cx="75135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Le résultat d’une addition est une </a:t>
            </a: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SOMME</a:t>
            </a:r>
            <a:r>
              <a:rPr lang="fr-FR" sz="3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fr-FR" sz="28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B08257-7265-4594-A8C7-32FEFCA08146}"/>
              </a:ext>
            </a:extLst>
          </p:cNvPr>
          <p:cNvSpPr/>
          <p:nvPr/>
        </p:nvSpPr>
        <p:spPr>
          <a:xfrm>
            <a:off x="3402419" y="3875275"/>
            <a:ext cx="8389088" cy="2569826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41CB87E-76DE-48D9-BE2C-90E09B77BE40}"/>
              </a:ext>
            </a:extLst>
          </p:cNvPr>
          <p:cNvSpPr txBox="1"/>
          <p:nvPr/>
        </p:nvSpPr>
        <p:spPr>
          <a:xfrm>
            <a:off x="3499340" y="4644716"/>
            <a:ext cx="52325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10 est la </a:t>
            </a: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somme</a:t>
            </a:r>
            <a:r>
              <a:rPr lang="fr-FR" sz="32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de 6 et 4</a:t>
            </a:r>
            <a:r>
              <a:rPr lang="fr-FR" sz="44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E5A0582-EB77-46E4-B65C-4753EF47B8AE}"/>
              </a:ext>
            </a:extLst>
          </p:cNvPr>
          <p:cNvSpPr txBox="1"/>
          <p:nvPr/>
        </p:nvSpPr>
        <p:spPr>
          <a:xfrm>
            <a:off x="3499340" y="5414157"/>
            <a:ext cx="70391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 et 4 sont les …………… de la somme.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635CF25-B9CE-42DC-AA0F-16A1774A15FB}"/>
              </a:ext>
            </a:extLst>
          </p:cNvPr>
          <p:cNvSpPr txBox="1"/>
          <p:nvPr/>
        </p:nvSpPr>
        <p:spPr>
          <a:xfrm>
            <a:off x="6376189" y="5411389"/>
            <a:ext cx="1553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termes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C4263B1-B134-4FE3-91C9-D110B662A5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660" y="279858"/>
            <a:ext cx="2961905" cy="4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73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401386" y="371007"/>
            <a:ext cx="91999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Pour bien démarrer :</a:t>
            </a:r>
            <a:r>
              <a:rPr lang="fr-FR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 Quelques rappels de la classe de 6</a:t>
            </a:r>
            <a:r>
              <a:rPr lang="fr-FR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ème</a:t>
            </a:r>
            <a:r>
              <a:rPr lang="fr-FR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 </a:t>
            </a:r>
            <a:endParaRPr lang="fr-FR" sz="2000" b="1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3D457BA-F712-44CE-9593-49182BE7B922}"/>
              </a:ext>
            </a:extLst>
          </p:cNvPr>
          <p:cNvSpPr txBox="1"/>
          <p:nvPr/>
        </p:nvSpPr>
        <p:spPr>
          <a:xfrm>
            <a:off x="381354" y="1274417"/>
            <a:ext cx="104903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Comment appelle t-on le résultat d’une </a:t>
            </a:r>
            <a:r>
              <a:rPr lang="fr-FR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soustraction</a:t>
            </a:r>
            <a:r>
              <a:rPr lang="fr-FR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 ? </a:t>
            </a:r>
            <a:endParaRPr lang="fr-FR" sz="28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360EE7F-B5C1-4723-9579-A71DE392B04C}"/>
              </a:ext>
            </a:extLst>
          </p:cNvPr>
          <p:cNvSpPr txBox="1"/>
          <p:nvPr/>
        </p:nvSpPr>
        <p:spPr>
          <a:xfrm>
            <a:off x="3054723" y="2508132"/>
            <a:ext cx="847539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6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Le résultat d’une soustraction est une </a:t>
            </a:r>
            <a:r>
              <a:rPr lang="fr-FR" sz="26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DIFFERENCE</a:t>
            </a:r>
            <a:r>
              <a:rPr lang="fr-FR" sz="26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B08257-7265-4594-A8C7-32FEFCA08146}"/>
              </a:ext>
            </a:extLst>
          </p:cNvPr>
          <p:cNvSpPr/>
          <p:nvPr/>
        </p:nvSpPr>
        <p:spPr>
          <a:xfrm>
            <a:off x="2977116" y="2447153"/>
            <a:ext cx="8658000" cy="2475721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omic Sans MS" panose="030F0702030302020204" pitchFamily="66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41CB87E-76DE-48D9-BE2C-90E09B77BE40}"/>
              </a:ext>
            </a:extLst>
          </p:cNvPr>
          <p:cNvSpPr txBox="1"/>
          <p:nvPr/>
        </p:nvSpPr>
        <p:spPr>
          <a:xfrm>
            <a:off x="3054723" y="3092331"/>
            <a:ext cx="494398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6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 est la </a:t>
            </a:r>
            <a:r>
              <a:rPr lang="fr-FR" sz="26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différence </a:t>
            </a:r>
            <a:r>
              <a:rPr lang="fr-FR" sz="26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de 10 et 6</a:t>
            </a:r>
            <a:r>
              <a:rPr lang="fr-FR" sz="26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E5A0582-EB77-46E4-B65C-4753EF47B8AE}"/>
              </a:ext>
            </a:extLst>
          </p:cNvPr>
          <p:cNvSpPr txBox="1"/>
          <p:nvPr/>
        </p:nvSpPr>
        <p:spPr>
          <a:xfrm>
            <a:off x="3054723" y="3972679"/>
            <a:ext cx="698460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6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10 et 6 sont les ………………… de la différence.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635CF25-B9CE-42DC-AA0F-16A1774A15FB}"/>
              </a:ext>
            </a:extLst>
          </p:cNvPr>
          <p:cNvSpPr txBox="1"/>
          <p:nvPr/>
        </p:nvSpPr>
        <p:spPr>
          <a:xfrm>
            <a:off x="5626540" y="3876532"/>
            <a:ext cx="1553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termes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F559AB8-78CC-45C9-9F43-3EF86207EA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354" y="2408534"/>
            <a:ext cx="2514340" cy="2514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07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401386" y="371007"/>
            <a:ext cx="91999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Pour bien démarrer :</a:t>
            </a:r>
            <a:r>
              <a:rPr lang="fr-FR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 Quelques rappels de la classe de 6</a:t>
            </a:r>
            <a:r>
              <a:rPr lang="fr-FR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ème</a:t>
            </a:r>
            <a:r>
              <a:rPr lang="fr-FR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 </a:t>
            </a:r>
            <a:endParaRPr lang="fr-FR" sz="2000" b="1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3D457BA-F712-44CE-9593-49182BE7B922}"/>
              </a:ext>
            </a:extLst>
          </p:cNvPr>
          <p:cNvSpPr txBox="1"/>
          <p:nvPr/>
        </p:nvSpPr>
        <p:spPr>
          <a:xfrm>
            <a:off x="401386" y="1347525"/>
            <a:ext cx="106699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Comment appelle t-on le résultat d’une </a:t>
            </a:r>
            <a:r>
              <a:rPr lang="fr-FR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multiplication</a:t>
            </a:r>
            <a:r>
              <a:rPr lang="fr-FR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 ? </a:t>
            </a:r>
            <a:endParaRPr lang="fr-FR" sz="28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360EE7F-B5C1-4723-9579-A71DE392B04C}"/>
              </a:ext>
            </a:extLst>
          </p:cNvPr>
          <p:cNvSpPr txBox="1"/>
          <p:nvPr/>
        </p:nvSpPr>
        <p:spPr>
          <a:xfrm>
            <a:off x="3312287" y="2447153"/>
            <a:ext cx="84529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Le résultat d’une multiplication est un </a:t>
            </a: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PRODUIT</a:t>
            </a:r>
            <a:r>
              <a:rPr lang="fr-FR" sz="28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. </a:t>
            </a:r>
            <a:endParaRPr lang="fr-FR" sz="240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B08257-7265-4594-A8C7-32FEFCA08146}"/>
              </a:ext>
            </a:extLst>
          </p:cNvPr>
          <p:cNvSpPr/>
          <p:nvPr/>
        </p:nvSpPr>
        <p:spPr>
          <a:xfrm>
            <a:off x="3246028" y="2447153"/>
            <a:ext cx="8389088" cy="2475721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omic Sans MS" panose="030F0702030302020204" pitchFamily="66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41CB87E-76DE-48D9-BE2C-90E09B77BE40}"/>
              </a:ext>
            </a:extLst>
          </p:cNvPr>
          <p:cNvSpPr txBox="1"/>
          <p:nvPr/>
        </p:nvSpPr>
        <p:spPr>
          <a:xfrm>
            <a:off x="3312287" y="3216594"/>
            <a:ext cx="56493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24 est le </a:t>
            </a: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produit </a:t>
            </a:r>
            <a:r>
              <a:rPr lang="fr-FR" sz="32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de 4 par 6.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E5A0582-EB77-46E4-B65C-4753EF47B8AE}"/>
              </a:ext>
            </a:extLst>
          </p:cNvPr>
          <p:cNvSpPr txBox="1"/>
          <p:nvPr/>
        </p:nvSpPr>
        <p:spPr>
          <a:xfrm>
            <a:off x="3312287" y="3986035"/>
            <a:ext cx="6946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 et 6 sont les ……………… du produit.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635CF25-B9CE-42DC-AA0F-16A1774A15FB}"/>
              </a:ext>
            </a:extLst>
          </p:cNvPr>
          <p:cNvSpPr txBox="1"/>
          <p:nvPr/>
        </p:nvSpPr>
        <p:spPr>
          <a:xfrm>
            <a:off x="6211348" y="3986034"/>
            <a:ext cx="18662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facteurs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0A5F781-2D8E-41A5-88BA-FEBE43979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829" y="2509845"/>
            <a:ext cx="2435390" cy="241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02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401386" y="371007"/>
            <a:ext cx="91999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Pour bien démarrer :</a:t>
            </a:r>
            <a:r>
              <a:rPr lang="fr-FR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 Quelques rappels de la classe de 6</a:t>
            </a:r>
            <a:r>
              <a:rPr lang="fr-FR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ème</a:t>
            </a:r>
            <a:r>
              <a:rPr lang="fr-FR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 </a:t>
            </a:r>
            <a:endParaRPr lang="fr-FR" sz="2000" b="1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3D457BA-F712-44CE-9593-49182BE7B922}"/>
              </a:ext>
            </a:extLst>
          </p:cNvPr>
          <p:cNvSpPr txBox="1"/>
          <p:nvPr/>
        </p:nvSpPr>
        <p:spPr>
          <a:xfrm>
            <a:off x="556884" y="1677712"/>
            <a:ext cx="106667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Comment appelle t-on le résultat d’une </a:t>
            </a:r>
            <a:r>
              <a:rPr lang="fr-FR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division</a:t>
            </a:r>
            <a:r>
              <a:rPr lang="fr-FR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 ? </a:t>
            </a:r>
            <a:endParaRPr lang="fr-FR" sz="3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360EE7F-B5C1-4723-9579-A71DE392B04C}"/>
              </a:ext>
            </a:extLst>
          </p:cNvPr>
          <p:cNvSpPr txBox="1"/>
          <p:nvPr/>
        </p:nvSpPr>
        <p:spPr>
          <a:xfrm>
            <a:off x="3312287" y="2447153"/>
            <a:ext cx="6750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Le résultat d’une division est un 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QUOTIENT</a:t>
            </a:r>
            <a:r>
              <a:rPr lang="fr-FR" sz="24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. </a:t>
            </a:r>
            <a:endParaRPr lang="fr-FR" sz="200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B08257-7265-4594-A8C7-32FEFCA08146}"/>
              </a:ext>
            </a:extLst>
          </p:cNvPr>
          <p:cNvSpPr/>
          <p:nvPr/>
        </p:nvSpPr>
        <p:spPr>
          <a:xfrm>
            <a:off x="3246028" y="2447153"/>
            <a:ext cx="7442100" cy="2542749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latin typeface="Comic Sans MS" panose="030F0702030302020204" pitchFamily="66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41CB87E-76DE-48D9-BE2C-90E09B77BE40}"/>
              </a:ext>
            </a:extLst>
          </p:cNvPr>
          <p:cNvSpPr txBox="1"/>
          <p:nvPr/>
        </p:nvSpPr>
        <p:spPr>
          <a:xfrm>
            <a:off x="3312287" y="3216594"/>
            <a:ext cx="4376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 est le 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quotient</a:t>
            </a:r>
            <a:r>
              <a:rPr lang="fr-FR" sz="24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de 24 par 4.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E5A0582-EB77-46E4-B65C-4753EF47B8AE}"/>
              </a:ext>
            </a:extLst>
          </p:cNvPr>
          <p:cNvSpPr txBox="1"/>
          <p:nvPr/>
        </p:nvSpPr>
        <p:spPr>
          <a:xfrm>
            <a:off x="3312287" y="3986035"/>
            <a:ext cx="5594801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6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24 est le ……………… 4 est le …………….</a:t>
            </a:r>
          </a:p>
          <a:p>
            <a:r>
              <a:rPr lang="fr-FR" sz="26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 est le …………….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635CF25-B9CE-42DC-AA0F-16A1774A15FB}"/>
              </a:ext>
            </a:extLst>
          </p:cNvPr>
          <p:cNvSpPr txBox="1"/>
          <p:nvPr/>
        </p:nvSpPr>
        <p:spPr>
          <a:xfrm>
            <a:off x="4722929" y="3936226"/>
            <a:ext cx="15552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dividende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99F5485-037B-4D93-9724-2F996EBB5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386" y="2459595"/>
            <a:ext cx="2554944" cy="25427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8AC15B3-85D2-4236-9B18-353118CE96B1}"/>
              </a:ext>
            </a:extLst>
          </p:cNvPr>
          <p:cNvSpPr txBox="1"/>
          <p:nvPr/>
        </p:nvSpPr>
        <p:spPr>
          <a:xfrm>
            <a:off x="7497620" y="3985388"/>
            <a:ext cx="1316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diviseur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A271EEB-4D38-4397-B762-ADCAE4E53A87}"/>
              </a:ext>
            </a:extLst>
          </p:cNvPr>
          <p:cNvSpPr txBox="1"/>
          <p:nvPr/>
        </p:nvSpPr>
        <p:spPr>
          <a:xfrm>
            <a:off x="4629847" y="4396225"/>
            <a:ext cx="1375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quotient</a:t>
            </a:r>
          </a:p>
        </p:txBody>
      </p:sp>
    </p:spTree>
    <p:extLst>
      <p:ext uri="{BB962C8B-B14F-4D97-AF65-F5344CB8AC3E}">
        <p14:creationId xmlns:p14="http://schemas.microsoft.com/office/powerpoint/2010/main" val="89718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4853512" y="231162"/>
            <a:ext cx="24849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A ton avis !</a:t>
            </a:r>
            <a:endParaRPr lang="fr-FR" sz="2800" b="1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3D457BA-F712-44CE-9593-49182BE7B922}"/>
              </a:ext>
            </a:extLst>
          </p:cNvPr>
          <p:cNvSpPr txBox="1"/>
          <p:nvPr/>
        </p:nvSpPr>
        <p:spPr>
          <a:xfrm>
            <a:off x="382712" y="1374811"/>
            <a:ext cx="93538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On souhaite rapidement calculer l’expression suivante :</a:t>
            </a:r>
            <a:endParaRPr lang="fr-FR" sz="2400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635CF25-B9CE-42DC-AA0F-16A1774A15FB}"/>
              </a:ext>
            </a:extLst>
          </p:cNvPr>
          <p:cNvSpPr txBox="1"/>
          <p:nvPr/>
        </p:nvSpPr>
        <p:spPr>
          <a:xfrm>
            <a:off x="6560711" y="3182778"/>
            <a:ext cx="15937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300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9DA367A-CC64-41C4-9D50-96DEAE1E6A0F}"/>
              </a:ext>
            </a:extLst>
          </p:cNvPr>
          <p:cNvSpPr txBox="1"/>
          <p:nvPr/>
        </p:nvSpPr>
        <p:spPr>
          <a:xfrm>
            <a:off x="3478861" y="2192444"/>
            <a:ext cx="54585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20 + 37 + 80 + 163</a:t>
            </a:r>
            <a:endParaRPr lang="fr-FR" sz="4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21EF235-6571-4F4D-9CDA-2D747BB721FB}"/>
              </a:ext>
            </a:extLst>
          </p:cNvPr>
          <p:cNvSpPr txBox="1"/>
          <p:nvPr/>
        </p:nvSpPr>
        <p:spPr>
          <a:xfrm>
            <a:off x="384104" y="3429000"/>
            <a:ext cx="58240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Quel est ton avis sur le résultat ?</a:t>
            </a:r>
            <a:endParaRPr lang="fr-FR" sz="2400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FE0657B-78AD-4275-8E42-385A7C6A4840}"/>
              </a:ext>
            </a:extLst>
          </p:cNvPr>
          <p:cNvSpPr txBox="1"/>
          <p:nvPr/>
        </p:nvSpPr>
        <p:spPr>
          <a:xfrm>
            <a:off x="382712" y="4466531"/>
            <a:ext cx="109360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Quelle règle doit-on suivre pour calculer ce genre d’expression ?</a:t>
            </a:r>
            <a:endParaRPr lang="fr-FR" sz="2400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F201BDF-F1B1-4C82-A313-0CBCC0CF154F}"/>
              </a:ext>
            </a:extLst>
          </p:cNvPr>
          <p:cNvSpPr txBox="1"/>
          <p:nvPr/>
        </p:nvSpPr>
        <p:spPr>
          <a:xfrm>
            <a:off x="676658" y="5591941"/>
            <a:ext cx="11768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Il n’y a que des additions, on peut modifier l’ordre des termes.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390071-BBD1-48F0-A9D0-B1F4464482AC}"/>
              </a:ext>
            </a:extLst>
          </p:cNvPr>
          <p:cNvSpPr/>
          <p:nvPr/>
        </p:nvSpPr>
        <p:spPr>
          <a:xfrm>
            <a:off x="2939142" y="2062716"/>
            <a:ext cx="6509657" cy="11190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513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3359864" y="240493"/>
            <a:ext cx="58961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Avec les nombres décimaux !</a:t>
            </a:r>
            <a:endParaRPr lang="fr-FR" sz="2800" b="1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3D457BA-F712-44CE-9593-49182BE7B922}"/>
              </a:ext>
            </a:extLst>
          </p:cNvPr>
          <p:cNvSpPr txBox="1"/>
          <p:nvPr/>
        </p:nvSpPr>
        <p:spPr>
          <a:xfrm>
            <a:off x="382712" y="1374811"/>
            <a:ext cx="93538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On souhaite rapidement calculer l’expression suivante :</a:t>
            </a:r>
            <a:endParaRPr lang="fr-FR" sz="2400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635CF25-B9CE-42DC-AA0F-16A1774A15FB}"/>
              </a:ext>
            </a:extLst>
          </p:cNvPr>
          <p:cNvSpPr txBox="1"/>
          <p:nvPr/>
        </p:nvSpPr>
        <p:spPr>
          <a:xfrm>
            <a:off x="6462739" y="3429000"/>
            <a:ext cx="11240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22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9DA367A-CC64-41C4-9D50-96DEAE1E6A0F}"/>
              </a:ext>
            </a:extLst>
          </p:cNvPr>
          <p:cNvSpPr txBox="1"/>
          <p:nvPr/>
        </p:nvSpPr>
        <p:spPr>
          <a:xfrm>
            <a:off x="2714154" y="2228173"/>
            <a:ext cx="65133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1,36 + 5,7 + 6,64 + 8,3</a:t>
            </a:r>
            <a:endParaRPr lang="fr-FR" sz="4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21EF235-6571-4F4D-9CDA-2D747BB721FB}"/>
              </a:ext>
            </a:extLst>
          </p:cNvPr>
          <p:cNvSpPr txBox="1"/>
          <p:nvPr/>
        </p:nvSpPr>
        <p:spPr>
          <a:xfrm>
            <a:off x="382712" y="3660262"/>
            <a:ext cx="58240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Quel est ton avis sur le résultat ?</a:t>
            </a:r>
            <a:endParaRPr lang="fr-FR" sz="2400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390071-BBD1-48F0-A9D0-B1F4464482AC}"/>
              </a:ext>
            </a:extLst>
          </p:cNvPr>
          <p:cNvSpPr/>
          <p:nvPr/>
        </p:nvSpPr>
        <p:spPr>
          <a:xfrm>
            <a:off x="2492830" y="2062716"/>
            <a:ext cx="6955970" cy="11190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omic Sans MS" panose="030F0702030302020204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C4572CC-CCD5-49F8-B6C6-2C15830B2BA1}"/>
              </a:ext>
            </a:extLst>
          </p:cNvPr>
          <p:cNvSpPr txBox="1"/>
          <p:nvPr/>
        </p:nvSpPr>
        <p:spPr>
          <a:xfrm>
            <a:off x="3359864" y="4444663"/>
            <a:ext cx="49359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1,36 + 6,64 + 5,7 + 8,3</a:t>
            </a:r>
            <a:endParaRPr lang="fr-FR" sz="320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7EC03700-8283-4777-B546-1F0C6AA648F9}"/>
              </a:ext>
            </a:extLst>
          </p:cNvPr>
          <p:cNvCxnSpPr/>
          <p:nvPr/>
        </p:nvCxnSpPr>
        <p:spPr>
          <a:xfrm>
            <a:off x="4125686" y="5090994"/>
            <a:ext cx="261257" cy="30832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CB07DA77-B26A-4E59-B3ED-96FB0B9BA977}"/>
              </a:ext>
            </a:extLst>
          </p:cNvPr>
          <p:cNvCxnSpPr>
            <a:cxnSpLocks/>
          </p:cNvCxnSpPr>
          <p:nvPr/>
        </p:nvCxnSpPr>
        <p:spPr>
          <a:xfrm flipH="1">
            <a:off x="4811486" y="5043855"/>
            <a:ext cx="275965" cy="355459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0845ADCF-21D8-466A-A5FE-980C95D05A0C}"/>
              </a:ext>
            </a:extLst>
          </p:cNvPr>
          <p:cNvCxnSpPr/>
          <p:nvPr/>
        </p:nvCxnSpPr>
        <p:spPr>
          <a:xfrm>
            <a:off x="6601256" y="5067424"/>
            <a:ext cx="261257" cy="30832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2A33F343-B26A-4F06-B8A6-A8ADC0D86C81}"/>
              </a:ext>
            </a:extLst>
          </p:cNvPr>
          <p:cNvCxnSpPr>
            <a:cxnSpLocks/>
          </p:cNvCxnSpPr>
          <p:nvPr/>
        </p:nvCxnSpPr>
        <p:spPr>
          <a:xfrm flipH="1">
            <a:off x="7532914" y="5043855"/>
            <a:ext cx="275965" cy="355459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D5B35BDC-DD8E-4DED-BC7E-20B72C286362}"/>
              </a:ext>
            </a:extLst>
          </p:cNvPr>
          <p:cNvSpPr txBox="1"/>
          <p:nvPr/>
        </p:nvSpPr>
        <p:spPr>
          <a:xfrm flipH="1">
            <a:off x="4386943" y="5498034"/>
            <a:ext cx="417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8</a:t>
            </a:r>
            <a:endParaRPr lang="fr-FR" sz="320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FD55AC0-96B9-4D2D-8A1D-63D81A385B21}"/>
              </a:ext>
            </a:extLst>
          </p:cNvPr>
          <p:cNvSpPr txBox="1"/>
          <p:nvPr/>
        </p:nvSpPr>
        <p:spPr>
          <a:xfrm flipH="1">
            <a:off x="6862513" y="5498034"/>
            <a:ext cx="88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14</a:t>
            </a:r>
            <a:endParaRPr lang="fr-FR" sz="320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04698F54-7291-4D7E-98DF-C8F6B4CDCBA7}"/>
              </a:ext>
            </a:extLst>
          </p:cNvPr>
          <p:cNvCxnSpPr>
            <a:cxnSpLocks/>
          </p:cNvCxnSpPr>
          <p:nvPr/>
        </p:nvCxnSpPr>
        <p:spPr>
          <a:xfrm>
            <a:off x="4929004" y="5956598"/>
            <a:ext cx="655367" cy="397275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BD043EC9-F1DA-45A8-AA97-FB2851D87F9A}"/>
              </a:ext>
            </a:extLst>
          </p:cNvPr>
          <p:cNvCxnSpPr>
            <a:cxnSpLocks/>
          </p:cNvCxnSpPr>
          <p:nvPr/>
        </p:nvCxnSpPr>
        <p:spPr>
          <a:xfrm flipH="1">
            <a:off x="6307947" y="5977505"/>
            <a:ext cx="575652" cy="37636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5AB1484B-FC05-457A-B6B6-EE3B9C1CC9C6}"/>
              </a:ext>
            </a:extLst>
          </p:cNvPr>
          <p:cNvSpPr txBox="1"/>
          <p:nvPr/>
        </p:nvSpPr>
        <p:spPr>
          <a:xfrm flipH="1">
            <a:off x="5775886" y="5519358"/>
            <a:ext cx="417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+</a:t>
            </a:r>
            <a:endParaRPr lang="fr-FR" sz="320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0354E29-6D7B-4346-8B39-06880C6963F3}"/>
              </a:ext>
            </a:extLst>
          </p:cNvPr>
          <p:cNvSpPr txBox="1"/>
          <p:nvPr/>
        </p:nvSpPr>
        <p:spPr>
          <a:xfrm flipH="1">
            <a:off x="5588761" y="6188209"/>
            <a:ext cx="123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22</a:t>
            </a:r>
            <a:endParaRPr lang="fr-FR" sz="320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6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11" grpId="0"/>
      <p:bldP spid="18" grpId="0"/>
      <p:bldP spid="19" grpId="0"/>
      <p:bldP spid="23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4853512" y="231162"/>
            <a:ext cx="24849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A ton avis !</a:t>
            </a:r>
            <a:endParaRPr lang="fr-FR" sz="2800" b="1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3D457BA-F712-44CE-9593-49182BE7B922}"/>
              </a:ext>
            </a:extLst>
          </p:cNvPr>
          <p:cNvSpPr txBox="1"/>
          <p:nvPr/>
        </p:nvSpPr>
        <p:spPr>
          <a:xfrm>
            <a:off x="382712" y="1374811"/>
            <a:ext cx="93538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On souhaite rapidement calculer l’expression suivante :</a:t>
            </a:r>
            <a:endParaRPr lang="fr-FR" sz="2400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635CF25-B9CE-42DC-AA0F-16A1774A15FB}"/>
              </a:ext>
            </a:extLst>
          </p:cNvPr>
          <p:cNvSpPr txBox="1"/>
          <p:nvPr/>
        </p:nvSpPr>
        <p:spPr>
          <a:xfrm>
            <a:off x="6560711" y="3182778"/>
            <a:ext cx="22926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2 700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9DA367A-CC64-41C4-9D50-96DEAE1E6A0F}"/>
              </a:ext>
            </a:extLst>
          </p:cNvPr>
          <p:cNvSpPr txBox="1"/>
          <p:nvPr/>
        </p:nvSpPr>
        <p:spPr>
          <a:xfrm>
            <a:off x="4333338" y="2184495"/>
            <a:ext cx="35253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4 x 27 x 25</a:t>
            </a:r>
            <a:endParaRPr lang="fr-FR" sz="4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21EF235-6571-4F4D-9CDA-2D747BB721FB}"/>
              </a:ext>
            </a:extLst>
          </p:cNvPr>
          <p:cNvSpPr txBox="1"/>
          <p:nvPr/>
        </p:nvSpPr>
        <p:spPr>
          <a:xfrm>
            <a:off x="384104" y="3429000"/>
            <a:ext cx="58240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Quel est ton avis sur le résultat ?</a:t>
            </a:r>
            <a:endParaRPr lang="fr-FR" sz="2400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FE0657B-78AD-4275-8E42-385A7C6A4840}"/>
              </a:ext>
            </a:extLst>
          </p:cNvPr>
          <p:cNvSpPr txBox="1"/>
          <p:nvPr/>
        </p:nvSpPr>
        <p:spPr>
          <a:xfrm>
            <a:off x="382712" y="4466531"/>
            <a:ext cx="109360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Quelle règle doit-on suivre pour calculer ce genre d’expression ?</a:t>
            </a:r>
            <a:endParaRPr lang="fr-FR" sz="2400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F201BDF-F1B1-4C82-A313-0CBCC0CF154F}"/>
              </a:ext>
            </a:extLst>
          </p:cNvPr>
          <p:cNvSpPr txBox="1"/>
          <p:nvPr/>
        </p:nvSpPr>
        <p:spPr>
          <a:xfrm>
            <a:off x="423895" y="5583992"/>
            <a:ext cx="11768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Il n’y a que des multiplications, on peut modifier l’ordre des termes.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390071-BBD1-48F0-A9D0-B1F4464482AC}"/>
              </a:ext>
            </a:extLst>
          </p:cNvPr>
          <p:cNvSpPr/>
          <p:nvPr/>
        </p:nvSpPr>
        <p:spPr>
          <a:xfrm>
            <a:off x="3896327" y="2048408"/>
            <a:ext cx="4399346" cy="11190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47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3359864" y="240493"/>
            <a:ext cx="58961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Avec les nombres décimaux !</a:t>
            </a:r>
            <a:endParaRPr lang="fr-FR" sz="2800" b="1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3D457BA-F712-44CE-9593-49182BE7B922}"/>
              </a:ext>
            </a:extLst>
          </p:cNvPr>
          <p:cNvSpPr txBox="1"/>
          <p:nvPr/>
        </p:nvSpPr>
        <p:spPr>
          <a:xfrm>
            <a:off x="382712" y="1374811"/>
            <a:ext cx="93538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On souhaite rapidement calculer l’expression suivante :</a:t>
            </a:r>
            <a:endParaRPr lang="fr-FR" sz="2400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635CF25-B9CE-42DC-AA0F-16A1774A15FB}"/>
              </a:ext>
            </a:extLst>
          </p:cNvPr>
          <p:cNvSpPr txBox="1"/>
          <p:nvPr/>
        </p:nvSpPr>
        <p:spPr>
          <a:xfrm>
            <a:off x="6462739" y="3429000"/>
            <a:ext cx="10005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15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9DA367A-CC64-41C4-9D50-96DEAE1E6A0F}"/>
              </a:ext>
            </a:extLst>
          </p:cNvPr>
          <p:cNvSpPr txBox="1"/>
          <p:nvPr/>
        </p:nvSpPr>
        <p:spPr>
          <a:xfrm>
            <a:off x="3294727" y="2210247"/>
            <a:ext cx="53367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0,5 x 1,5 x 2 x 10 </a:t>
            </a:r>
            <a:endParaRPr lang="fr-FR" sz="4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21EF235-6571-4F4D-9CDA-2D747BB721FB}"/>
              </a:ext>
            </a:extLst>
          </p:cNvPr>
          <p:cNvSpPr txBox="1"/>
          <p:nvPr/>
        </p:nvSpPr>
        <p:spPr>
          <a:xfrm>
            <a:off x="447849" y="3688678"/>
            <a:ext cx="58240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Quel est ton avis sur le résultat ?</a:t>
            </a:r>
            <a:endParaRPr lang="fr-FR" sz="2400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390071-BBD1-48F0-A9D0-B1F4464482AC}"/>
              </a:ext>
            </a:extLst>
          </p:cNvPr>
          <p:cNvSpPr/>
          <p:nvPr/>
        </p:nvSpPr>
        <p:spPr>
          <a:xfrm>
            <a:off x="3189766" y="2062716"/>
            <a:ext cx="5336717" cy="11190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omic Sans MS" panose="030F0702030302020204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C4572CC-CCD5-49F8-B6C6-2C15830B2BA1}"/>
              </a:ext>
            </a:extLst>
          </p:cNvPr>
          <p:cNvSpPr txBox="1"/>
          <p:nvPr/>
        </p:nvSpPr>
        <p:spPr>
          <a:xfrm>
            <a:off x="3757645" y="4443897"/>
            <a:ext cx="39132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0,5 x 2 x 1,5 x 10</a:t>
            </a:r>
            <a:endParaRPr lang="fr-FR" sz="320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7EC03700-8283-4777-B546-1F0C6AA648F9}"/>
              </a:ext>
            </a:extLst>
          </p:cNvPr>
          <p:cNvCxnSpPr/>
          <p:nvPr/>
        </p:nvCxnSpPr>
        <p:spPr>
          <a:xfrm>
            <a:off x="4125686" y="5090994"/>
            <a:ext cx="261257" cy="30832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CB07DA77-B26A-4E59-B3ED-96FB0B9BA977}"/>
              </a:ext>
            </a:extLst>
          </p:cNvPr>
          <p:cNvCxnSpPr>
            <a:cxnSpLocks/>
          </p:cNvCxnSpPr>
          <p:nvPr/>
        </p:nvCxnSpPr>
        <p:spPr>
          <a:xfrm flipH="1">
            <a:off x="4811486" y="5043855"/>
            <a:ext cx="275965" cy="355459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0845ADCF-21D8-466A-A5FE-980C95D05A0C}"/>
              </a:ext>
            </a:extLst>
          </p:cNvPr>
          <p:cNvCxnSpPr/>
          <p:nvPr/>
        </p:nvCxnSpPr>
        <p:spPr>
          <a:xfrm>
            <a:off x="6208217" y="5067424"/>
            <a:ext cx="261257" cy="30832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2A33F343-B26A-4F06-B8A6-A8ADC0D86C81}"/>
              </a:ext>
            </a:extLst>
          </p:cNvPr>
          <p:cNvCxnSpPr>
            <a:cxnSpLocks/>
          </p:cNvCxnSpPr>
          <p:nvPr/>
        </p:nvCxnSpPr>
        <p:spPr>
          <a:xfrm flipH="1">
            <a:off x="7032369" y="5043855"/>
            <a:ext cx="275965" cy="355459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D5B35BDC-DD8E-4DED-BC7E-20B72C286362}"/>
              </a:ext>
            </a:extLst>
          </p:cNvPr>
          <p:cNvSpPr txBox="1"/>
          <p:nvPr/>
        </p:nvSpPr>
        <p:spPr>
          <a:xfrm flipH="1">
            <a:off x="4386943" y="5498034"/>
            <a:ext cx="417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1</a:t>
            </a:r>
            <a:endParaRPr lang="fr-FR" sz="320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FD55AC0-96B9-4D2D-8A1D-63D81A385B21}"/>
              </a:ext>
            </a:extLst>
          </p:cNvPr>
          <p:cNvSpPr txBox="1"/>
          <p:nvPr/>
        </p:nvSpPr>
        <p:spPr>
          <a:xfrm flipH="1">
            <a:off x="6591369" y="5519357"/>
            <a:ext cx="88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15</a:t>
            </a:r>
            <a:endParaRPr lang="fr-FR" sz="320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04698F54-7291-4D7E-98DF-C8F6B4CDCBA7}"/>
              </a:ext>
            </a:extLst>
          </p:cNvPr>
          <p:cNvCxnSpPr>
            <a:cxnSpLocks/>
          </p:cNvCxnSpPr>
          <p:nvPr/>
        </p:nvCxnSpPr>
        <p:spPr>
          <a:xfrm>
            <a:off x="5028056" y="5999272"/>
            <a:ext cx="556315" cy="354601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BD043EC9-F1DA-45A8-AA97-FB2851D87F9A}"/>
              </a:ext>
            </a:extLst>
          </p:cNvPr>
          <p:cNvCxnSpPr>
            <a:cxnSpLocks/>
          </p:cNvCxnSpPr>
          <p:nvPr/>
        </p:nvCxnSpPr>
        <p:spPr>
          <a:xfrm flipH="1">
            <a:off x="6307947" y="6105125"/>
            <a:ext cx="379932" cy="24874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5AB1484B-FC05-457A-B6B6-EE3B9C1CC9C6}"/>
              </a:ext>
            </a:extLst>
          </p:cNvPr>
          <p:cNvSpPr txBox="1"/>
          <p:nvPr/>
        </p:nvSpPr>
        <p:spPr>
          <a:xfrm flipH="1">
            <a:off x="5613346" y="5519358"/>
            <a:ext cx="417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x</a:t>
            </a:r>
            <a:endParaRPr lang="fr-FR" sz="320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0354E29-6D7B-4346-8B39-06880C6963F3}"/>
              </a:ext>
            </a:extLst>
          </p:cNvPr>
          <p:cNvSpPr txBox="1"/>
          <p:nvPr/>
        </p:nvSpPr>
        <p:spPr>
          <a:xfrm flipH="1">
            <a:off x="5588761" y="6188209"/>
            <a:ext cx="123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15</a:t>
            </a:r>
            <a:endParaRPr lang="fr-FR" sz="320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29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11" grpId="0"/>
      <p:bldP spid="18" grpId="0"/>
      <p:bldP spid="19" grpId="0"/>
      <p:bldP spid="23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4853512" y="231162"/>
            <a:ext cx="24849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A ton avis !</a:t>
            </a:r>
            <a:endParaRPr lang="fr-FR" sz="2800" b="1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3D457BA-F712-44CE-9593-49182BE7B922}"/>
              </a:ext>
            </a:extLst>
          </p:cNvPr>
          <p:cNvSpPr txBox="1"/>
          <p:nvPr/>
        </p:nvSpPr>
        <p:spPr>
          <a:xfrm>
            <a:off x="382712" y="1374811"/>
            <a:ext cx="73532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On souhaite calculer l’expression suivante :</a:t>
            </a:r>
            <a:endParaRPr lang="fr-FR" sz="2400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635CF25-B9CE-42DC-AA0F-16A1774A15FB}"/>
              </a:ext>
            </a:extLst>
          </p:cNvPr>
          <p:cNvSpPr txBox="1"/>
          <p:nvPr/>
        </p:nvSpPr>
        <p:spPr>
          <a:xfrm>
            <a:off x="6397809" y="3228461"/>
            <a:ext cx="11240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36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9DA367A-CC64-41C4-9D50-96DEAE1E6A0F}"/>
              </a:ext>
            </a:extLst>
          </p:cNvPr>
          <p:cNvSpPr txBox="1"/>
          <p:nvPr/>
        </p:nvSpPr>
        <p:spPr>
          <a:xfrm>
            <a:off x="4573712" y="2196925"/>
            <a:ext cx="32688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28 – 2 + 10</a:t>
            </a:r>
            <a:endParaRPr lang="fr-FR" sz="4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21EF235-6571-4F4D-9CDA-2D747BB721FB}"/>
              </a:ext>
            </a:extLst>
          </p:cNvPr>
          <p:cNvSpPr txBox="1"/>
          <p:nvPr/>
        </p:nvSpPr>
        <p:spPr>
          <a:xfrm>
            <a:off x="384104" y="3429000"/>
            <a:ext cx="58240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Quel est ton avis sur le résultat ?</a:t>
            </a:r>
            <a:endParaRPr lang="fr-FR" sz="2400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D97B7FF-9D3A-4867-8CFF-3DEA18A8938E}"/>
              </a:ext>
            </a:extLst>
          </p:cNvPr>
          <p:cNvSpPr txBox="1"/>
          <p:nvPr/>
        </p:nvSpPr>
        <p:spPr>
          <a:xfrm>
            <a:off x="7842556" y="3182778"/>
            <a:ext cx="9893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ou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36AF49D-CC10-40E0-818C-57D31C7794A6}"/>
              </a:ext>
            </a:extLst>
          </p:cNvPr>
          <p:cNvSpPr txBox="1"/>
          <p:nvPr/>
        </p:nvSpPr>
        <p:spPr>
          <a:xfrm>
            <a:off x="9055472" y="3182777"/>
            <a:ext cx="10005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16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FE0657B-78AD-4275-8E42-385A7C6A4840}"/>
              </a:ext>
            </a:extLst>
          </p:cNvPr>
          <p:cNvSpPr txBox="1"/>
          <p:nvPr/>
        </p:nvSpPr>
        <p:spPr>
          <a:xfrm>
            <a:off x="382712" y="4466531"/>
            <a:ext cx="109360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Quelle règle doit-on suivre pour calculer ce genre d’expression ?</a:t>
            </a:r>
            <a:endParaRPr lang="fr-FR" sz="2400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F201BDF-F1B1-4C82-A313-0CBCC0CF154F}"/>
              </a:ext>
            </a:extLst>
          </p:cNvPr>
          <p:cNvSpPr txBox="1"/>
          <p:nvPr/>
        </p:nvSpPr>
        <p:spPr>
          <a:xfrm>
            <a:off x="211947" y="5375466"/>
            <a:ext cx="117681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Il n’y a que des additions et des soustractions, on calcule de </a:t>
            </a: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gauche vers la droite</a:t>
            </a:r>
            <a:r>
              <a:rPr lang="fr-FR" sz="28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390071-BBD1-48F0-A9D0-B1F4464482AC}"/>
              </a:ext>
            </a:extLst>
          </p:cNvPr>
          <p:cNvSpPr/>
          <p:nvPr/>
        </p:nvSpPr>
        <p:spPr>
          <a:xfrm>
            <a:off x="4114800" y="2062716"/>
            <a:ext cx="4073254" cy="11190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omic Sans MS" panose="030F0702030302020204" pitchFamily="66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BEB1CC9-1E9E-445F-B0A7-93641E7D2578}"/>
              </a:ext>
            </a:extLst>
          </p:cNvPr>
          <p:cNvSpPr/>
          <p:nvPr/>
        </p:nvSpPr>
        <p:spPr>
          <a:xfrm>
            <a:off x="6309738" y="3262329"/>
            <a:ext cx="1271072" cy="852356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49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4853512" y="231162"/>
            <a:ext cx="24849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A ton avis !</a:t>
            </a:r>
            <a:endParaRPr lang="fr-FR" sz="2800" b="1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3D457BA-F712-44CE-9593-49182BE7B922}"/>
              </a:ext>
            </a:extLst>
          </p:cNvPr>
          <p:cNvSpPr txBox="1"/>
          <p:nvPr/>
        </p:nvSpPr>
        <p:spPr>
          <a:xfrm>
            <a:off x="382712" y="1374811"/>
            <a:ext cx="73532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On souhaite calculer l’expression suivante :</a:t>
            </a:r>
            <a:endParaRPr lang="fr-FR" sz="2400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635CF25-B9CE-42DC-AA0F-16A1774A15FB}"/>
              </a:ext>
            </a:extLst>
          </p:cNvPr>
          <p:cNvSpPr txBox="1"/>
          <p:nvPr/>
        </p:nvSpPr>
        <p:spPr>
          <a:xfrm>
            <a:off x="6560711" y="3182778"/>
            <a:ext cx="6543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9DA367A-CC64-41C4-9D50-96DEAE1E6A0F}"/>
                  </a:ext>
                </a:extLst>
              </p:cNvPr>
              <p:cNvSpPr txBox="1"/>
              <p:nvPr/>
            </p:nvSpPr>
            <p:spPr>
              <a:xfrm>
                <a:off x="4573712" y="2196925"/>
                <a:ext cx="297709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48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16 </a:t>
                </a:r>
                <a14:m>
                  <m:oMath xmlns:m="http://schemas.openxmlformats.org/officeDocument/2006/math">
                    <m:r>
                      <a:rPr lang="fr-FR" sz="4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fr-FR" sz="4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sz="4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4 x 2</a:t>
                </a: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9DA367A-CC64-41C4-9D50-96DEAE1E6A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3712" y="2196925"/>
                <a:ext cx="2977097" cy="830997"/>
              </a:xfrm>
              <a:prstGeom prst="rect">
                <a:avLst/>
              </a:prstGeom>
              <a:blipFill>
                <a:blip r:embed="rId2"/>
                <a:stretch>
                  <a:fillRect l="-9202" t="-16788" r="-7362" b="-3722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ZoneTexte 5">
            <a:extLst>
              <a:ext uri="{FF2B5EF4-FFF2-40B4-BE49-F238E27FC236}">
                <a16:creationId xmlns:a16="http://schemas.microsoft.com/office/drawing/2014/main" id="{221EF235-6571-4F4D-9CDA-2D747BB721FB}"/>
              </a:ext>
            </a:extLst>
          </p:cNvPr>
          <p:cNvSpPr txBox="1"/>
          <p:nvPr/>
        </p:nvSpPr>
        <p:spPr>
          <a:xfrm>
            <a:off x="384104" y="3429000"/>
            <a:ext cx="58240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Quel est ton avis sur le résultat ?</a:t>
            </a:r>
            <a:endParaRPr lang="fr-FR" sz="2400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D97B7FF-9D3A-4867-8CFF-3DEA18A8938E}"/>
              </a:ext>
            </a:extLst>
          </p:cNvPr>
          <p:cNvSpPr txBox="1"/>
          <p:nvPr/>
        </p:nvSpPr>
        <p:spPr>
          <a:xfrm>
            <a:off x="7842556" y="3182778"/>
            <a:ext cx="9893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ou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36AF49D-CC10-40E0-818C-57D31C7794A6}"/>
              </a:ext>
            </a:extLst>
          </p:cNvPr>
          <p:cNvSpPr txBox="1"/>
          <p:nvPr/>
        </p:nvSpPr>
        <p:spPr>
          <a:xfrm>
            <a:off x="9055472" y="3182777"/>
            <a:ext cx="6543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FE0657B-78AD-4275-8E42-385A7C6A4840}"/>
              </a:ext>
            </a:extLst>
          </p:cNvPr>
          <p:cNvSpPr txBox="1"/>
          <p:nvPr/>
        </p:nvSpPr>
        <p:spPr>
          <a:xfrm>
            <a:off x="382712" y="4466531"/>
            <a:ext cx="109360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Quelle règle doit-on suivre pour calculer ce genre d’expression ?</a:t>
            </a:r>
            <a:endParaRPr lang="fr-FR" sz="2400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F201BDF-F1B1-4C82-A313-0CBCC0CF154F}"/>
              </a:ext>
            </a:extLst>
          </p:cNvPr>
          <p:cNvSpPr txBox="1"/>
          <p:nvPr/>
        </p:nvSpPr>
        <p:spPr>
          <a:xfrm>
            <a:off x="211947" y="5375466"/>
            <a:ext cx="119800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Il n’y a que des multiplications et des divisions, on calcule de </a:t>
            </a: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gauche vers la droite.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390071-BBD1-48F0-A9D0-B1F4464482AC}"/>
              </a:ext>
            </a:extLst>
          </p:cNvPr>
          <p:cNvSpPr/>
          <p:nvPr/>
        </p:nvSpPr>
        <p:spPr>
          <a:xfrm>
            <a:off x="4221126" y="2062716"/>
            <a:ext cx="3742660" cy="11190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omic Sans MS" panose="030F0702030302020204" pitchFamily="66" charset="0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C68A91E0-7CBC-41BE-B2D7-EC42A2D2FB72}"/>
              </a:ext>
            </a:extLst>
          </p:cNvPr>
          <p:cNvSpPr/>
          <p:nvPr/>
        </p:nvSpPr>
        <p:spPr>
          <a:xfrm>
            <a:off x="6368651" y="3281272"/>
            <a:ext cx="1035876" cy="784804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909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4853512" y="231162"/>
            <a:ext cx="24849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A ton avis !</a:t>
            </a:r>
            <a:endParaRPr lang="fr-FR" sz="2800" b="1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3D457BA-F712-44CE-9593-49182BE7B922}"/>
              </a:ext>
            </a:extLst>
          </p:cNvPr>
          <p:cNvSpPr txBox="1"/>
          <p:nvPr/>
        </p:nvSpPr>
        <p:spPr>
          <a:xfrm>
            <a:off x="382712" y="1374811"/>
            <a:ext cx="73532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On souhaite calculer l’expression suivante :</a:t>
            </a:r>
            <a:endParaRPr lang="fr-FR" sz="2400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635CF25-B9CE-42DC-AA0F-16A1774A15FB}"/>
              </a:ext>
            </a:extLst>
          </p:cNvPr>
          <p:cNvSpPr txBox="1"/>
          <p:nvPr/>
        </p:nvSpPr>
        <p:spPr>
          <a:xfrm>
            <a:off x="6560711" y="3182778"/>
            <a:ext cx="11240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30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9DA367A-CC64-41C4-9D50-96DEAE1E6A0F}"/>
              </a:ext>
            </a:extLst>
          </p:cNvPr>
          <p:cNvSpPr txBox="1"/>
          <p:nvPr/>
        </p:nvSpPr>
        <p:spPr>
          <a:xfrm>
            <a:off x="4573712" y="2196925"/>
            <a:ext cx="27077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4 + 2 x 5</a:t>
            </a:r>
            <a:endParaRPr lang="fr-FR" sz="4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21EF235-6571-4F4D-9CDA-2D747BB721FB}"/>
              </a:ext>
            </a:extLst>
          </p:cNvPr>
          <p:cNvSpPr txBox="1"/>
          <p:nvPr/>
        </p:nvSpPr>
        <p:spPr>
          <a:xfrm>
            <a:off x="384104" y="3429000"/>
            <a:ext cx="58240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Quel est ton avis sur le résultat ?</a:t>
            </a:r>
            <a:endParaRPr lang="fr-FR" sz="2400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D97B7FF-9D3A-4867-8CFF-3DEA18A8938E}"/>
              </a:ext>
            </a:extLst>
          </p:cNvPr>
          <p:cNvSpPr txBox="1"/>
          <p:nvPr/>
        </p:nvSpPr>
        <p:spPr>
          <a:xfrm>
            <a:off x="7842556" y="3182778"/>
            <a:ext cx="9893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ou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36AF49D-CC10-40E0-818C-57D31C7794A6}"/>
              </a:ext>
            </a:extLst>
          </p:cNvPr>
          <p:cNvSpPr txBox="1"/>
          <p:nvPr/>
        </p:nvSpPr>
        <p:spPr>
          <a:xfrm>
            <a:off x="9055472" y="3182777"/>
            <a:ext cx="10005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14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FE0657B-78AD-4275-8E42-385A7C6A4840}"/>
              </a:ext>
            </a:extLst>
          </p:cNvPr>
          <p:cNvSpPr txBox="1"/>
          <p:nvPr/>
        </p:nvSpPr>
        <p:spPr>
          <a:xfrm>
            <a:off x="382712" y="4466531"/>
            <a:ext cx="109360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Quelle règle doit-on suivre pour calculer ce genre d’expression ?</a:t>
            </a:r>
            <a:endParaRPr lang="fr-FR" sz="2400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F201BDF-F1B1-4C82-A313-0CBCC0CF154F}"/>
              </a:ext>
            </a:extLst>
          </p:cNvPr>
          <p:cNvSpPr txBox="1"/>
          <p:nvPr/>
        </p:nvSpPr>
        <p:spPr>
          <a:xfrm>
            <a:off x="495576" y="5260036"/>
            <a:ext cx="10823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Les multiplications sont à faire en premier.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390071-BBD1-48F0-A9D0-B1F4464482AC}"/>
              </a:ext>
            </a:extLst>
          </p:cNvPr>
          <p:cNvSpPr/>
          <p:nvPr/>
        </p:nvSpPr>
        <p:spPr>
          <a:xfrm>
            <a:off x="4221126" y="2062716"/>
            <a:ext cx="3514881" cy="11190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omic Sans MS" panose="030F0702030302020204" pitchFamily="66" charset="0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C68A91E0-7CBC-41BE-B2D7-EC42A2D2FB72}"/>
              </a:ext>
            </a:extLst>
          </p:cNvPr>
          <p:cNvSpPr/>
          <p:nvPr/>
        </p:nvSpPr>
        <p:spPr>
          <a:xfrm>
            <a:off x="9011092" y="3272805"/>
            <a:ext cx="1035876" cy="784804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416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4853512" y="231162"/>
            <a:ext cx="24849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A ton avis !</a:t>
            </a:r>
            <a:endParaRPr lang="fr-FR" sz="2800" b="1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3D457BA-F712-44CE-9593-49182BE7B922}"/>
              </a:ext>
            </a:extLst>
          </p:cNvPr>
          <p:cNvSpPr txBox="1"/>
          <p:nvPr/>
        </p:nvSpPr>
        <p:spPr>
          <a:xfrm>
            <a:off x="382712" y="1374811"/>
            <a:ext cx="73532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On souhaite calculer l’expression suivante :</a:t>
            </a:r>
            <a:endParaRPr lang="fr-FR" sz="2400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635CF25-B9CE-42DC-AA0F-16A1774A15FB}"/>
              </a:ext>
            </a:extLst>
          </p:cNvPr>
          <p:cNvSpPr txBox="1"/>
          <p:nvPr/>
        </p:nvSpPr>
        <p:spPr>
          <a:xfrm>
            <a:off x="6501407" y="3193712"/>
            <a:ext cx="10005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16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9DA367A-CC64-41C4-9D50-96DEAE1E6A0F}"/>
                  </a:ext>
                </a:extLst>
              </p:cNvPr>
              <p:cNvSpPr txBox="1"/>
              <p:nvPr/>
            </p:nvSpPr>
            <p:spPr>
              <a:xfrm>
                <a:off x="4517056" y="2177469"/>
                <a:ext cx="336983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48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21 - 15 </a:t>
                </a:r>
                <a14:m>
                  <m:oMath xmlns:m="http://schemas.openxmlformats.org/officeDocument/2006/math">
                    <m:r>
                      <a:rPr lang="fr-FR" sz="4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4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3</a:t>
                </a: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9DA367A-CC64-41C4-9D50-96DEAE1E6A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056" y="2177469"/>
                <a:ext cx="3369833" cy="830997"/>
              </a:xfrm>
              <a:prstGeom prst="rect">
                <a:avLst/>
              </a:prstGeom>
              <a:blipFill>
                <a:blip r:embed="rId2"/>
                <a:stretch>
                  <a:fillRect l="-8318" t="-16788" r="-3436" b="-3722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ZoneTexte 5">
            <a:extLst>
              <a:ext uri="{FF2B5EF4-FFF2-40B4-BE49-F238E27FC236}">
                <a16:creationId xmlns:a16="http://schemas.microsoft.com/office/drawing/2014/main" id="{221EF235-6571-4F4D-9CDA-2D747BB721FB}"/>
              </a:ext>
            </a:extLst>
          </p:cNvPr>
          <p:cNvSpPr txBox="1"/>
          <p:nvPr/>
        </p:nvSpPr>
        <p:spPr>
          <a:xfrm>
            <a:off x="384104" y="3429000"/>
            <a:ext cx="58240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Quel est ton avis sur le résultat ?</a:t>
            </a:r>
            <a:endParaRPr lang="fr-FR" sz="2400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D97B7FF-9D3A-4867-8CFF-3DEA18A8938E}"/>
              </a:ext>
            </a:extLst>
          </p:cNvPr>
          <p:cNvSpPr txBox="1"/>
          <p:nvPr/>
        </p:nvSpPr>
        <p:spPr>
          <a:xfrm>
            <a:off x="7842556" y="3182778"/>
            <a:ext cx="9893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ou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36AF49D-CC10-40E0-818C-57D31C7794A6}"/>
              </a:ext>
            </a:extLst>
          </p:cNvPr>
          <p:cNvSpPr txBox="1"/>
          <p:nvPr/>
        </p:nvSpPr>
        <p:spPr>
          <a:xfrm>
            <a:off x="9055472" y="3182777"/>
            <a:ext cx="6543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FE0657B-78AD-4275-8E42-385A7C6A4840}"/>
              </a:ext>
            </a:extLst>
          </p:cNvPr>
          <p:cNvSpPr txBox="1"/>
          <p:nvPr/>
        </p:nvSpPr>
        <p:spPr>
          <a:xfrm>
            <a:off x="382712" y="4466531"/>
            <a:ext cx="109360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Quelle règle doit-on suivre pour calculer ce genre d’expression ?</a:t>
            </a:r>
            <a:endParaRPr lang="fr-FR" sz="2400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390071-BBD1-48F0-A9D0-B1F4464482AC}"/>
              </a:ext>
            </a:extLst>
          </p:cNvPr>
          <p:cNvSpPr/>
          <p:nvPr/>
        </p:nvSpPr>
        <p:spPr>
          <a:xfrm>
            <a:off x="4221126" y="2062716"/>
            <a:ext cx="3742660" cy="11190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omic Sans MS" panose="030F0702030302020204" pitchFamily="66" charset="0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C68A91E0-7CBC-41BE-B2D7-EC42A2D2FB72}"/>
              </a:ext>
            </a:extLst>
          </p:cNvPr>
          <p:cNvSpPr/>
          <p:nvPr/>
        </p:nvSpPr>
        <p:spPr>
          <a:xfrm>
            <a:off x="6466126" y="3298206"/>
            <a:ext cx="1035876" cy="784804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omic Sans MS" panose="030F0702030302020204" pitchFamily="66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18F8E8B-5966-41D9-ABF9-7B80E7A8F161}"/>
              </a:ext>
            </a:extLst>
          </p:cNvPr>
          <p:cNvSpPr txBox="1"/>
          <p:nvPr/>
        </p:nvSpPr>
        <p:spPr>
          <a:xfrm>
            <a:off x="102429" y="5367757"/>
            <a:ext cx="119800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Les divisions sont à faire en premier.</a:t>
            </a:r>
          </a:p>
        </p:txBody>
      </p:sp>
    </p:spTree>
    <p:extLst>
      <p:ext uri="{BB962C8B-B14F-4D97-AF65-F5344CB8AC3E}">
        <p14:creationId xmlns:p14="http://schemas.microsoft.com/office/powerpoint/2010/main" val="116620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4853512" y="231162"/>
            <a:ext cx="24849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A ton avis !</a:t>
            </a:r>
            <a:endParaRPr lang="fr-FR" sz="2800" b="1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3D457BA-F712-44CE-9593-49182BE7B922}"/>
              </a:ext>
            </a:extLst>
          </p:cNvPr>
          <p:cNvSpPr txBox="1"/>
          <p:nvPr/>
        </p:nvSpPr>
        <p:spPr>
          <a:xfrm>
            <a:off x="382712" y="1374811"/>
            <a:ext cx="73532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On souhaite calculer l’expression suivante :</a:t>
            </a:r>
            <a:endParaRPr lang="fr-FR" sz="2400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635CF25-B9CE-42DC-AA0F-16A1774A15FB}"/>
              </a:ext>
            </a:extLst>
          </p:cNvPr>
          <p:cNvSpPr txBox="1"/>
          <p:nvPr/>
        </p:nvSpPr>
        <p:spPr>
          <a:xfrm>
            <a:off x="6560711" y="3182778"/>
            <a:ext cx="11240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27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9DA367A-CC64-41C4-9D50-96DEAE1E6A0F}"/>
                  </a:ext>
                </a:extLst>
              </p:cNvPr>
              <p:cNvSpPr txBox="1"/>
              <p:nvPr/>
            </p:nvSpPr>
            <p:spPr>
              <a:xfrm>
                <a:off x="4088001" y="2207248"/>
                <a:ext cx="414248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48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3 x 8 + 18 </a:t>
                </a:r>
                <a14:m>
                  <m:oMath xmlns:m="http://schemas.openxmlformats.org/officeDocument/2006/math">
                    <m:r>
                      <a:rPr lang="fr-FR" sz="4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4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6</a:t>
                </a: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9DA367A-CC64-41C4-9D50-96DEAE1E6A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8001" y="2207248"/>
                <a:ext cx="4142481" cy="830997"/>
              </a:xfrm>
              <a:prstGeom prst="rect">
                <a:avLst/>
              </a:prstGeom>
              <a:blipFill>
                <a:blip r:embed="rId2"/>
                <a:stretch>
                  <a:fillRect l="-6775" t="-16912" r="-5007" b="-3823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ZoneTexte 5">
            <a:extLst>
              <a:ext uri="{FF2B5EF4-FFF2-40B4-BE49-F238E27FC236}">
                <a16:creationId xmlns:a16="http://schemas.microsoft.com/office/drawing/2014/main" id="{221EF235-6571-4F4D-9CDA-2D747BB721FB}"/>
              </a:ext>
            </a:extLst>
          </p:cNvPr>
          <p:cNvSpPr txBox="1"/>
          <p:nvPr/>
        </p:nvSpPr>
        <p:spPr>
          <a:xfrm>
            <a:off x="384104" y="3429000"/>
            <a:ext cx="58240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Quel est ton avis sur le résultat ?</a:t>
            </a:r>
            <a:endParaRPr lang="fr-FR" sz="2400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390071-BBD1-48F0-A9D0-B1F4464482AC}"/>
              </a:ext>
            </a:extLst>
          </p:cNvPr>
          <p:cNvSpPr/>
          <p:nvPr/>
        </p:nvSpPr>
        <p:spPr>
          <a:xfrm>
            <a:off x="3853022" y="2063213"/>
            <a:ext cx="4710223" cy="11190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AD10B3B-CB7E-4239-82D5-E5B388B58933}"/>
                  </a:ext>
                </a:extLst>
              </p:cNvPr>
              <p:cNvSpPr txBox="1"/>
              <p:nvPr/>
            </p:nvSpPr>
            <p:spPr>
              <a:xfrm>
                <a:off x="3757645" y="4443897"/>
                <a:ext cx="346280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3600" dirty="0">
                    <a:solidFill>
                      <a:schemeClr val="accent6">
                        <a:lumMod val="75000"/>
                      </a:schemeClr>
                    </a:solidFill>
                    <a:latin typeface="Comic Sans MS" panose="030F0702030302020204" pitchFamily="66" charset="0"/>
                  </a:rPr>
                  <a:t>3 x 8   + 18 </a:t>
                </a:r>
                <a14:m>
                  <m:oMath xmlns:m="http://schemas.openxmlformats.org/officeDocument/2006/math">
                    <m:r>
                      <a:rPr lang="fr-FR" sz="360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3600" dirty="0">
                    <a:solidFill>
                      <a:schemeClr val="accent6">
                        <a:lumMod val="75000"/>
                      </a:schemeClr>
                    </a:solidFill>
                    <a:latin typeface="Comic Sans MS" panose="030F0702030302020204" pitchFamily="66" charset="0"/>
                  </a:rPr>
                  <a:t> 6</a:t>
                </a:r>
                <a:endParaRPr lang="fr-FR" sz="3200" dirty="0">
                  <a:solidFill>
                    <a:schemeClr val="accent6">
                      <a:lumMod val="75000"/>
                    </a:schemeClr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AD10B3B-CB7E-4239-82D5-E5B388B589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7645" y="4443897"/>
                <a:ext cx="3462807" cy="646331"/>
              </a:xfrm>
              <a:prstGeom prst="rect">
                <a:avLst/>
              </a:prstGeom>
              <a:blipFill>
                <a:blip r:embed="rId3"/>
                <a:stretch>
                  <a:fillRect l="-5282" t="-15094" r="-4577" b="-3490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AB4B32DB-7514-47BF-A511-B54518B99703}"/>
              </a:ext>
            </a:extLst>
          </p:cNvPr>
          <p:cNvCxnSpPr/>
          <p:nvPr/>
        </p:nvCxnSpPr>
        <p:spPr>
          <a:xfrm>
            <a:off x="4125686" y="5090994"/>
            <a:ext cx="261257" cy="30832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C0A64522-478D-46E0-88E8-70260D2F4997}"/>
              </a:ext>
            </a:extLst>
          </p:cNvPr>
          <p:cNvCxnSpPr>
            <a:cxnSpLocks/>
          </p:cNvCxnSpPr>
          <p:nvPr/>
        </p:nvCxnSpPr>
        <p:spPr>
          <a:xfrm flipH="1">
            <a:off x="4617001" y="5043855"/>
            <a:ext cx="275965" cy="355459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B438C09F-2F4B-4DFE-B936-1A440C502400}"/>
              </a:ext>
            </a:extLst>
          </p:cNvPr>
          <p:cNvCxnSpPr/>
          <p:nvPr/>
        </p:nvCxnSpPr>
        <p:spPr>
          <a:xfrm>
            <a:off x="6208217" y="5067424"/>
            <a:ext cx="261257" cy="30832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6E23395F-6F76-4543-80A4-9C1F9922E258}"/>
              </a:ext>
            </a:extLst>
          </p:cNvPr>
          <p:cNvCxnSpPr>
            <a:cxnSpLocks/>
          </p:cNvCxnSpPr>
          <p:nvPr/>
        </p:nvCxnSpPr>
        <p:spPr>
          <a:xfrm flipH="1">
            <a:off x="6687879" y="5043855"/>
            <a:ext cx="275965" cy="355459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1B60223D-AEE8-4959-9A92-F8151BEDE9BF}"/>
              </a:ext>
            </a:extLst>
          </p:cNvPr>
          <p:cNvSpPr txBox="1"/>
          <p:nvPr/>
        </p:nvSpPr>
        <p:spPr>
          <a:xfrm flipH="1">
            <a:off x="4386943" y="5498034"/>
            <a:ext cx="80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24</a:t>
            </a:r>
            <a:endParaRPr lang="fr-FR" sz="320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6939C0FC-29A2-4609-827E-71D3353CCA06}"/>
              </a:ext>
            </a:extLst>
          </p:cNvPr>
          <p:cNvSpPr txBox="1"/>
          <p:nvPr/>
        </p:nvSpPr>
        <p:spPr>
          <a:xfrm flipH="1">
            <a:off x="6452579" y="5519357"/>
            <a:ext cx="88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3</a:t>
            </a:r>
            <a:endParaRPr lang="fr-FR" sz="320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8C5A942D-B36F-4B31-A773-640445BD57B8}"/>
              </a:ext>
            </a:extLst>
          </p:cNvPr>
          <p:cNvCxnSpPr>
            <a:cxnSpLocks/>
          </p:cNvCxnSpPr>
          <p:nvPr/>
        </p:nvCxnSpPr>
        <p:spPr>
          <a:xfrm>
            <a:off x="5028056" y="5999272"/>
            <a:ext cx="556315" cy="354601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4F0DFF1F-AB47-419E-AE02-F41F4AA22126}"/>
              </a:ext>
            </a:extLst>
          </p:cNvPr>
          <p:cNvCxnSpPr>
            <a:cxnSpLocks/>
          </p:cNvCxnSpPr>
          <p:nvPr/>
        </p:nvCxnSpPr>
        <p:spPr>
          <a:xfrm flipH="1">
            <a:off x="6307947" y="6105125"/>
            <a:ext cx="379932" cy="24874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700570D8-ABB2-4D63-88AE-6E9BEB9D9444}"/>
              </a:ext>
            </a:extLst>
          </p:cNvPr>
          <p:cNvSpPr txBox="1"/>
          <p:nvPr/>
        </p:nvSpPr>
        <p:spPr>
          <a:xfrm flipH="1">
            <a:off x="5613346" y="5519358"/>
            <a:ext cx="417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+</a:t>
            </a:r>
            <a:endParaRPr lang="fr-FR" sz="320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8E0E58B1-4804-41A0-B049-7290435761DD}"/>
              </a:ext>
            </a:extLst>
          </p:cNvPr>
          <p:cNvSpPr txBox="1"/>
          <p:nvPr/>
        </p:nvSpPr>
        <p:spPr>
          <a:xfrm flipH="1">
            <a:off x="5588761" y="6188209"/>
            <a:ext cx="123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27</a:t>
            </a:r>
            <a:endParaRPr lang="fr-FR" sz="320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387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8" grpId="0"/>
      <p:bldP spid="33" grpId="0"/>
      <p:bldP spid="34" grpId="0"/>
      <p:bldP spid="37" grpId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4853512" y="231162"/>
            <a:ext cx="24849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A ton avis !</a:t>
            </a:r>
            <a:endParaRPr lang="fr-FR" sz="2800" b="1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3D457BA-F712-44CE-9593-49182BE7B922}"/>
              </a:ext>
            </a:extLst>
          </p:cNvPr>
          <p:cNvSpPr txBox="1"/>
          <p:nvPr/>
        </p:nvSpPr>
        <p:spPr>
          <a:xfrm>
            <a:off x="382712" y="1374811"/>
            <a:ext cx="73532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On souhaite calculer l’expression suivante :</a:t>
            </a:r>
            <a:endParaRPr lang="fr-FR" sz="2400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635CF25-B9CE-42DC-AA0F-16A1774A15FB}"/>
              </a:ext>
            </a:extLst>
          </p:cNvPr>
          <p:cNvSpPr txBox="1"/>
          <p:nvPr/>
        </p:nvSpPr>
        <p:spPr>
          <a:xfrm>
            <a:off x="6560711" y="3182778"/>
            <a:ext cx="11240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30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9DA367A-CC64-41C4-9D50-96DEAE1E6A0F}"/>
              </a:ext>
            </a:extLst>
          </p:cNvPr>
          <p:cNvSpPr txBox="1"/>
          <p:nvPr/>
        </p:nvSpPr>
        <p:spPr>
          <a:xfrm>
            <a:off x="4398646" y="2192444"/>
            <a:ext cx="31598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(4 + 2) x 5</a:t>
            </a:r>
            <a:endParaRPr lang="fr-FR" sz="4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21EF235-6571-4F4D-9CDA-2D747BB721FB}"/>
              </a:ext>
            </a:extLst>
          </p:cNvPr>
          <p:cNvSpPr txBox="1"/>
          <p:nvPr/>
        </p:nvSpPr>
        <p:spPr>
          <a:xfrm>
            <a:off x="384104" y="3429000"/>
            <a:ext cx="58240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Quel est ton avis sur le résultat ?</a:t>
            </a:r>
            <a:endParaRPr lang="fr-FR" sz="2400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FE0657B-78AD-4275-8E42-385A7C6A4840}"/>
              </a:ext>
            </a:extLst>
          </p:cNvPr>
          <p:cNvSpPr txBox="1"/>
          <p:nvPr/>
        </p:nvSpPr>
        <p:spPr>
          <a:xfrm>
            <a:off x="382712" y="4466531"/>
            <a:ext cx="109360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Quelle règle doit-on suivre pour calculer ce genre d’expression ?</a:t>
            </a:r>
            <a:endParaRPr lang="fr-FR" sz="2400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F201BDF-F1B1-4C82-A313-0CBCC0CF154F}"/>
              </a:ext>
            </a:extLst>
          </p:cNvPr>
          <p:cNvSpPr txBox="1"/>
          <p:nvPr/>
        </p:nvSpPr>
        <p:spPr>
          <a:xfrm>
            <a:off x="382712" y="5257841"/>
            <a:ext cx="119800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Les calculs entre parenthèses sont à faire </a:t>
            </a: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en premier</a:t>
            </a:r>
            <a:r>
              <a:rPr lang="fr-FR" sz="28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390071-BBD1-48F0-A9D0-B1F4464482AC}"/>
              </a:ext>
            </a:extLst>
          </p:cNvPr>
          <p:cNvSpPr/>
          <p:nvPr/>
        </p:nvSpPr>
        <p:spPr>
          <a:xfrm>
            <a:off x="4221126" y="2062716"/>
            <a:ext cx="3514881" cy="11190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29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38D6D0B2-C67E-45F1-8C2E-718C60466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1"/>
            <a:ext cx="12192000" cy="685525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725E681-25CE-45D8-85EE-34BDBDD63A99}"/>
              </a:ext>
            </a:extLst>
          </p:cNvPr>
          <p:cNvSpPr txBox="1"/>
          <p:nvPr/>
        </p:nvSpPr>
        <p:spPr>
          <a:xfrm>
            <a:off x="1940491" y="3340779"/>
            <a:ext cx="990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ordre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298ACE5-7665-4392-AF51-C081BEA2385C}"/>
              </a:ext>
            </a:extLst>
          </p:cNvPr>
          <p:cNvSpPr txBox="1"/>
          <p:nvPr/>
        </p:nvSpPr>
        <p:spPr>
          <a:xfrm>
            <a:off x="640609" y="5384167"/>
            <a:ext cx="2473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  <a:latin typeface="Comic Sans MS" panose="030F0702030302020204" pitchFamily="66" charset="0"/>
              </a:rPr>
              <a:t>25 + 75 </a:t>
            </a:r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+ </a:t>
            </a:r>
            <a:r>
              <a:rPr lang="fr-FR" b="1" dirty="0">
                <a:solidFill>
                  <a:srgbClr val="00B050"/>
                </a:solidFill>
                <a:latin typeface="Comic Sans MS" panose="030F0702030302020204" pitchFamily="66" charset="0"/>
              </a:rPr>
              <a:t>160 + 40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290983A-B867-47F8-9D56-0EEEA1592E16}"/>
              </a:ext>
            </a:extLst>
          </p:cNvPr>
          <p:cNvSpPr txBox="1"/>
          <p:nvPr/>
        </p:nvSpPr>
        <p:spPr>
          <a:xfrm>
            <a:off x="718267" y="5885720"/>
            <a:ext cx="1370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  <a:latin typeface="Comic Sans MS" panose="030F0702030302020204" pitchFamily="66" charset="0"/>
              </a:rPr>
              <a:t>100</a:t>
            </a:r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fr-FR" b="1" dirty="0">
                <a:latin typeface="Comic Sans MS" panose="030F0702030302020204" pitchFamily="66" charset="0"/>
              </a:rPr>
              <a:t>+</a:t>
            </a:r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fr-FR" b="1" dirty="0">
                <a:solidFill>
                  <a:srgbClr val="00B050"/>
                </a:solidFill>
                <a:latin typeface="Comic Sans MS" panose="030F0702030302020204" pitchFamily="66" charset="0"/>
              </a:rPr>
              <a:t>200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5AEA8B-757C-421D-B3E2-EE9A8D992084}"/>
              </a:ext>
            </a:extLst>
          </p:cNvPr>
          <p:cNvSpPr txBox="1"/>
          <p:nvPr/>
        </p:nvSpPr>
        <p:spPr>
          <a:xfrm>
            <a:off x="762961" y="6367906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300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DFEB12C-C936-4FE8-B17E-0ECED9F8B506}"/>
              </a:ext>
            </a:extLst>
          </p:cNvPr>
          <p:cNvSpPr txBox="1"/>
          <p:nvPr/>
        </p:nvSpPr>
        <p:spPr>
          <a:xfrm>
            <a:off x="3669548" y="5396998"/>
            <a:ext cx="2730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  <a:latin typeface="Comic Sans MS" panose="030F0702030302020204" pitchFamily="66" charset="0"/>
              </a:rPr>
              <a:t>8,5 + 3,5 </a:t>
            </a:r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+ </a:t>
            </a:r>
            <a:r>
              <a:rPr lang="fr-FR" b="1" dirty="0">
                <a:solidFill>
                  <a:srgbClr val="00B050"/>
                </a:solidFill>
                <a:latin typeface="Comic Sans MS" panose="030F0702030302020204" pitchFamily="66" charset="0"/>
              </a:rPr>
              <a:t>1,7 + 2,3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BE02D38-FBF8-4852-A0B1-D22818C84848}"/>
              </a:ext>
            </a:extLst>
          </p:cNvPr>
          <p:cNvSpPr txBox="1"/>
          <p:nvPr/>
        </p:nvSpPr>
        <p:spPr>
          <a:xfrm>
            <a:off x="3669548" y="5885720"/>
            <a:ext cx="947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  <a:latin typeface="Comic Sans MS" panose="030F0702030302020204" pitchFamily="66" charset="0"/>
              </a:rPr>
              <a:t>12</a:t>
            </a:r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fr-FR" b="1" dirty="0">
                <a:latin typeface="Comic Sans MS" panose="030F0702030302020204" pitchFamily="66" charset="0"/>
              </a:rPr>
              <a:t>+</a:t>
            </a:r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fr-FR" b="1" dirty="0">
                <a:solidFill>
                  <a:srgbClr val="00B05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EBA5FBB-46DC-4EE9-9A7A-E5DF42B259B1}"/>
              </a:ext>
            </a:extLst>
          </p:cNvPr>
          <p:cNvSpPr txBox="1"/>
          <p:nvPr/>
        </p:nvSpPr>
        <p:spPr>
          <a:xfrm>
            <a:off x="3676602" y="6367906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16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984403C-C541-49FB-ADE2-7FB0DA7099E7}"/>
              </a:ext>
            </a:extLst>
          </p:cNvPr>
          <p:cNvSpPr txBox="1"/>
          <p:nvPr/>
        </p:nvSpPr>
        <p:spPr>
          <a:xfrm>
            <a:off x="6782247" y="5373321"/>
            <a:ext cx="1560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  <a:latin typeface="Comic Sans MS" panose="030F0702030302020204" pitchFamily="66" charset="0"/>
              </a:rPr>
              <a:t>4 x 25 </a:t>
            </a:r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x </a:t>
            </a:r>
            <a:r>
              <a:rPr lang="fr-FR" b="1" dirty="0">
                <a:solidFill>
                  <a:srgbClr val="00B050"/>
                </a:solidFill>
                <a:latin typeface="Comic Sans MS" panose="030F0702030302020204" pitchFamily="66" charset="0"/>
              </a:rPr>
              <a:t>36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AC79DB2-7A40-464F-9CFB-C6B0A9B5EC0C}"/>
              </a:ext>
            </a:extLst>
          </p:cNvPr>
          <p:cNvSpPr txBox="1"/>
          <p:nvPr/>
        </p:nvSpPr>
        <p:spPr>
          <a:xfrm>
            <a:off x="6782247" y="5872591"/>
            <a:ext cx="1225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  <a:latin typeface="Comic Sans MS" panose="030F0702030302020204" pitchFamily="66" charset="0"/>
              </a:rPr>
              <a:t>100</a:t>
            </a:r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fr-FR" b="1" dirty="0">
                <a:latin typeface="Comic Sans MS" panose="030F0702030302020204" pitchFamily="66" charset="0"/>
              </a:rPr>
              <a:t>x</a:t>
            </a:r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fr-FR" b="1" dirty="0">
                <a:solidFill>
                  <a:srgbClr val="00B050"/>
                </a:solidFill>
                <a:latin typeface="Comic Sans MS" panose="030F0702030302020204" pitchFamily="66" charset="0"/>
              </a:rPr>
              <a:t>36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16427C4-C227-4524-B01F-64C19B64E81E}"/>
              </a:ext>
            </a:extLst>
          </p:cNvPr>
          <p:cNvSpPr txBox="1"/>
          <p:nvPr/>
        </p:nvSpPr>
        <p:spPr>
          <a:xfrm>
            <a:off x="6832600" y="6367906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3 600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AD04450-2FAF-43EF-9F86-AAF46C53B6D7}"/>
              </a:ext>
            </a:extLst>
          </p:cNvPr>
          <p:cNvSpPr txBox="1"/>
          <p:nvPr/>
        </p:nvSpPr>
        <p:spPr>
          <a:xfrm>
            <a:off x="9585467" y="5384167"/>
            <a:ext cx="1758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  <a:latin typeface="Comic Sans MS" panose="030F0702030302020204" pitchFamily="66" charset="0"/>
              </a:rPr>
              <a:t>0,5 x 2 </a:t>
            </a:r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x </a:t>
            </a:r>
            <a:r>
              <a:rPr lang="fr-FR" b="1" dirty="0">
                <a:solidFill>
                  <a:srgbClr val="00B050"/>
                </a:solidFill>
                <a:latin typeface="Comic Sans MS" panose="030F0702030302020204" pitchFamily="66" charset="0"/>
              </a:rPr>
              <a:t>6,2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258D1B8-56E2-49B8-9CF7-F675F63A76E6}"/>
              </a:ext>
            </a:extLst>
          </p:cNvPr>
          <p:cNvSpPr txBox="1"/>
          <p:nvPr/>
        </p:nvSpPr>
        <p:spPr>
          <a:xfrm>
            <a:off x="9585467" y="5888705"/>
            <a:ext cx="10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  <a:latin typeface="Comic Sans MS" panose="030F0702030302020204" pitchFamily="66" charset="0"/>
              </a:rPr>
              <a:t>1</a:t>
            </a:r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fr-FR" b="1" dirty="0">
                <a:latin typeface="Comic Sans MS" panose="030F0702030302020204" pitchFamily="66" charset="0"/>
              </a:rPr>
              <a:t>x</a:t>
            </a:r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fr-FR" b="1" dirty="0">
                <a:solidFill>
                  <a:srgbClr val="00B050"/>
                </a:solidFill>
                <a:latin typeface="Comic Sans MS" panose="030F0702030302020204" pitchFamily="66" charset="0"/>
              </a:rPr>
              <a:t>6,2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E6D6925-818D-40A9-A3A2-85F4258A9243}"/>
              </a:ext>
            </a:extLst>
          </p:cNvPr>
          <p:cNvSpPr txBox="1"/>
          <p:nvPr/>
        </p:nvSpPr>
        <p:spPr>
          <a:xfrm>
            <a:off x="9585467" y="6367906"/>
            <a:ext cx="566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6,2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489717E-2F4F-6690-E1D3-E5E2F1B05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91" y="106429"/>
            <a:ext cx="2932379" cy="80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7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3A778126-8E9A-4D08-81C4-9855C2C707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1827"/>
            <a:ext cx="12192000" cy="459434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6F04FBF-DFD4-4555-B53C-DAFC72E7BC02}"/>
              </a:ext>
            </a:extLst>
          </p:cNvPr>
          <p:cNvSpPr txBox="1"/>
          <p:nvPr/>
        </p:nvSpPr>
        <p:spPr>
          <a:xfrm>
            <a:off x="7756597" y="2116855"/>
            <a:ext cx="1188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gauche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54401E8-4E6E-4A0D-9438-0BD4BFFE3BAB}"/>
              </a:ext>
            </a:extLst>
          </p:cNvPr>
          <p:cNvSpPr txBox="1"/>
          <p:nvPr/>
        </p:nvSpPr>
        <p:spPr>
          <a:xfrm>
            <a:off x="10029602" y="2116855"/>
            <a:ext cx="1077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droite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669322B-E202-4EF2-BD27-27F84A2839B8}"/>
              </a:ext>
            </a:extLst>
          </p:cNvPr>
          <p:cNvSpPr txBox="1"/>
          <p:nvPr/>
        </p:nvSpPr>
        <p:spPr>
          <a:xfrm>
            <a:off x="632678" y="4184360"/>
            <a:ext cx="17908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20 – 8 + 2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4779507-FE6A-4DD1-BF61-762180AD1E99}"/>
              </a:ext>
            </a:extLst>
          </p:cNvPr>
          <p:cNvSpPr txBox="1"/>
          <p:nvPr/>
        </p:nvSpPr>
        <p:spPr>
          <a:xfrm>
            <a:off x="632678" y="4710073"/>
            <a:ext cx="1200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 + 2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49779C4-B313-425C-AE5A-E3BC911CC62C}"/>
              </a:ext>
            </a:extLst>
          </p:cNvPr>
          <p:cNvSpPr txBox="1"/>
          <p:nvPr/>
        </p:nvSpPr>
        <p:spPr>
          <a:xfrm>
            <a:off x="673394" y="518928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4B07DE9-8944-4A16-B01D-0A59451649E7}"/>
              </a:ext>
            </a:extLst>
          </p:cNvPr>
          <p:cNvSpPr txBox="1"/>
          <p:nvPr/>
        </p:nvSpPr>
        <p:spPr>
          <a:xfrm>
            <a:off x="6595721" y="4201138"/>
            <a:ext cx="1007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 x 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D8EE528-A294-4A2D-AB49-2840AF31F1B2}"/>
              </a:ext>
            </a:extLst>
          </p:cNvPr>
          <p:cNvSpPr txBox="1"/>
          <p:nvPr/>
        </p:nvSpPr>
        <p:spPr>
          <a:xfrm>
            <a:off x="6595721" y="466280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3661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C7D08885-3D57-446E-B643-EB88D5A97B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6077"/>
            <a:ext cx="12192000" cy="604584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926A9E2-4D37-4E9A-B6BE-090D97996EA4}"/>
              </a:ext>
            </a:extLst>
          </p:cNvPr>
          <p:cNvSpPr txBox="1"/>
          <p:nvPr/>
        </p:nvSpPr>
        <p:spPr>
          <a:xfrm>
            <a:off x="647134" y="4698072"/>
            <a:ext cx="1388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24 - 20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8F68C11-EC8F-4275-A2D0-E2FE65DF9D75}"/>
              </a:ext>
            </a:extLst>
          </p:cNvPr>
          <p:cNvSpPr txBox="1"/>
          <p:nvPr/>
        </p:nvSpPr>
        <p:spPr>
          <a:xfrm>
            <a:off x="647134" y="517967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529AE4C-A09A-4B37-BC8E-B99CEC46A23A}"/>
              </a:ext>
            </a:extLst>
          </p:cNvPr>
          <p:cNvSpPr txBox="1"/>
          <p:nvPr/>
        </p:nvSpPr>
        <p:spPr>
          <a:xfrm>
            <a:off x="3889633" y="4689384"/>
            <a:ext cx="1200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15 - 6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2AAE5C9-413F-4808-B924-71E68EBA5785}"/>
              </a:ext>
            </a:extLst>
          </p:cNvPr>
          <p:cNvSpPr txBox="1"/>
          <p:nvPr/>
        </p:nvSpPr>
        <p:spPr>
          <a:xfrm>
            <a:off x="3889633" y="518018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79CF421-53ED-4FF1-8803-7B2B59ACC085}"/>
              </a:ext>
            </a:extLst>
          </p:cNvPr>
          <p:cNvSpPr txBox="1"/>
          <p:nvPr/>
        </p:nvSpPr>
        <p:spPr>
          <a:xfrm>
            <a:off x="6856252" y="4709459"/>
            <a:ext cx="1975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 + 4  - 2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DE16377-B940-45B0-9242-3B0883518AAE}"/>
              </a:ext>
            </a:extLst>
          </p:cNvPr>
          <p:cNvSpPr txBox="1"/>
          <p:nvPr/>
        </p:nvSpPr>
        <p:spPr>
          <a:xfrm>
            <a:off x="6862183" y="5259666"/>
            <a:ext cx="1334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19  - 2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C6F7CA-DF02-438D-825F-371560F71912}"/>
              </a:ext>
            </a:extLst>
          </p:cNvPr>
          <p:cNvSpPr txBox="1"/>
          <p:nvPr/>
        </p:nvSpPr>
        <p:spPr>
          <a:xfrm>
            <a:off x="6856252" y="572133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17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6717771-0FE8-459B-A37C-4D9D626CF4A0}"/>
              </a:ext>
            </a:extLst>
          </p:cNvPr>
          <p:cNvSpPr txBox="1"/>
          <p:nvPr/>
        </p:nvSpPr>
        <p:spPr>
          <a:xfrm>
            <a:off x="9876940" y="4680758"/>
            <a:ext cx="1200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30 - 5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1C8ACF3-AB27-4107-99E5-E3E7E26C0173}"/>
              </a:ext>
            </a:extLst>
          </p:cNvPr>
          <p:cNvSpPr txBox="1"/>
          <p:nvPr/>
        </p:nvSpPr>
        <p:spPr>
          <a:xfrm>
            <a:off x="9876940" y="518333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25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A5EA6F1-A9D4-4E32-859E-A7BFB51AC45D}"/>
              </a:ext>
            </a:extLst>
          </p:cNvPr>
          <p:cNvSpPr txBox="1"/>
          <p:nvPr/>
        </p:nvSpPr>
        <p:spPr>
          <a:xfrm>
            <a:off x="365699" y="1392372"/>
            <a:ext cx="2270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multiplications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EEF4F8E-B333-46E3-BC43-7CAEBC4D5FBC}"/>
              </a:ext>
            </a:extLst>
          </p:cNvPr>
          <p:cNvSpPr txBox="1"/>
          <p:nvPr/>
        </p:nvSpPr>
        <p:spPr>
          <a:xfrm>
            <a:off x="4586157" y="1392373"/>
            <a:ext cx="1396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divisions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C613BAA-5F5E-4619-80DA-529E151EA81C}"/>
              </a:ext>
            </a:extLst>
          </p:cNvPr>
          <p:cNvSpPr txBox="1"/>
          <p:nvPr/>
        </p:nvSpPr>
        <p:spPr>
          <a:xfrm>
            <a:off x="5770986" y="2321242"/>
            <a:ext cx="1850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prioritaires</a:t>
            </a:r>
          </a:p>
        </p:txBody>
      </p:sp>
    </p:spTree>
    <p:extLst>
      <p:ext uri="{BB962C8B-B14F-4D97-AF65-F5344CB8AC3E}">
        <p14:creationId xmlns:p14="http://schemas.microsoft.com/office/powerpoint/2010/main" val="184215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9651F529-B44F-409C-9521-C464AA815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0088"/>
            <a:ext cx="12192000" cy="553782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4DB00C8-42A2-476B-B28F-851A9F27837E}"/>
              </a:ext>
            </a:extLst>
          </p:cNvPr>
          <p:cNvSpPr txBox="1"/>
          <p:nvPr/>
        </p:nvSpPr>
        <p:spPr>
          <a:xfrm>
            <a:off x="7996584" y="1834034"/>
            <a:ext cx="1850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prioritaires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A64B76-B43F-42F1-9125-0EB38075739B}"/>
              </a:ext>
            </a:extLst>
          </p:cNvPr>
          <p:cNvSpPr txBox="1"/>
          <p:nvPr/>
        </p:nvSpPr>
        <p:spPr>
          <a:xfrm>
            <a:off x="727464" y="4350760"/>
            <a:ext cx="1648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 + 4 x 6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C56AAF5-B923-45AC-8D6D-F51EF88117EB}"/>
              </a:ext>
            </a:extLst>
          </p:cNvPr>
          <p:cNvSpPr txBox="1"/>
          <p:nvPr/>
        </p:nvSpPr>
        <p:spPr>
          <a:xfrm>
            <a:off x="727464" y="4812425"/>
            <a:ext cx="1200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 + 24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749125-9282-4ED4-9E08-190DBAA4EF71}"/>
              </a:ext>
            </a:extLst>
          </p:cNvPr>
          <p:cNvSpPr txBox="1"/>
          <p:nvPr/>
        </p:nvSpPr>
        <p:spPr>
          <a:xfrm>
            <a:off x="727464" y="527409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5015AB3-F53E-4E1A-A3B0-946767F3E1DF}"/>
              </a:ext>
            </a:extLst>
          </p:cNvPr>
          <p:cNvSpPr txBox="1"/>
          <p:nvPr/>
        </p:nvSpPr>
        <p:spPr>
          <a:xfrm>
            <a:off x="6542164" y="4333703"/>
            <a:ext cx="2274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 x ( 21 – 1 )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19E4A0A-9A10-4CC0-9C9A-48A5BDD8BE96}"/>
              </a:ext>
            </a:extLst>
          </p:cNvPr>
          <p:cNvSpPr txBox="1"/>
          <p:nvPr/>
        </p:nvSpPr>
        <p:spPr>
          <a:xfrm>
            <a:off x="6542164" y="4826068"/>
            <a:ext cx="1194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 x 20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1FDEBA7-83FC-4FE7-BF66-A10BE68B712F}"/>
              </a:ext>
            </a:extLst>
          </p:cNvPr>
          <p:cNvSpPr txBox="1"/>
          <p:nvPr/>
        </p:nvSpPr>
        <p:spPr>
          <a:xfrm>
            <a:off x="6579674" y="533273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80</a:t>
            </a:r>
          </a:p>
        </p:txBody>
      </p:sp>
    </p:spTree>
    <p:extLst>
      <p:ext uri="{BB962C8B-B14F-4D97-AF65-F5344CB8AC3E}">
        <p14:creationId xmlns:p14="http://schemas.microsoft.com/office/powerpoint/2010/main" val="62514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765AEC2A-8E3F-4C83-80E3-9EEC8CB2F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4583"/>
            <a:ext cx="12192000" cy="400883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C5E4996-3DB5-4B34-873B-4FEE34C7CEA0}"/>
              </a:ext>
            </a:extLst>
          </p:cNvPr>
          <p:cNvSpPr txBox="1"/>
          <p:nvPr/>
        </p:nvSpPr>
        <p:spPr>
          <a:xfrm>
            <a:off x="7512460" y="1444206"/>
            <a:ext cx="1454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crochets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5841B43A-E997-4E3F-B20E-756447F6D612}"/>
                  </a:ext>
                </a:extLst>
              </p:cNvPr>
              <p:cNvSpPr txBox="1"/>
              <p:nvPr/>
            </p:nvSpPr>
            <p:spPr>
              <a:xfrm>
                <a:off x="708143" y="3089232"/>
                <a:ext cx="23294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[ 21 – 6 ]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3</a:t>
                </a: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5841B43A-E997-4E3F-B20E-756447F6D6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143" y="3089232"/>
                <a:ext cx="2329484" cy="461665"/>
              </a:xfrm>
              <a:prstGeom prst="rect">
                <a:avLst/>
              </a:prstGeom>
              <a:blipFill>
                <a:blip r:embed="rId3"/>
                <a:stretch>
                  <a:fillRect l="-3927" t="-10667" r="-3403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D05572BE-FD09-4996-AA8C-1FB1B0D35409}"/>
                  </a:ext>
                </a:extLst>
              </p:cNvPr>
              <p:cNvSpPr txBox="1"/>
              <p:nvPr/>
            </p:nvSpPr>
            <p:spPr>
              <a:xfrm>
                <a:off x="708143" y="3589688"/>
                <a:ext cx="12426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15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3</a:t>
                </a: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D05572BE-FD09-4996-AA8C-1FB1B0D354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143" y="3589688"/>
                <a:ext cx="1242648" cy="461665"/>
              </a:xfrm>
              <a:prstGeom prst="rect">
                <a:avLst/>
              </a:prstGeom>
              <a:blipFill>
                <a:blip r:embed="rId4"/>
                <a:stretch>
                  <a:fillRect l="-7353" t="-10526" r="-7353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ZoneTexte 5">
            <a:extLst>
              <a:ext uri="{FF2B5EF4-FFF2-40B4-BE49-F238E27FC236}">
                <a16:creationId xmlns:a16="http://schemas.microsoft.com/office/drawing/2014/main" id="{91FF65B8-C678-42DD-B36D-A92C4A704795}"/>
              </a:ext>
            </a:extLst>
          </p:cNvPr>
          <p:cNvSpPr txBox="1"/>
          <p:nvPr/>
        </p:nvSpPr>
        <p:spPr>
          <a:xfrm>
            <a:off x="809624" y="409014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224D9FF4-CCC9-4006-B5E5-7DEF954B5795}"/>
                  </a:ext>
                </a:extLst>
              </p:cNvPr>
              <p:cNvSpPr txBox="1"/>
              <p:nvPr/>
            </p:nvSpPr>
            <p:spPr>
              <a:xfrm>
                <a:off x="6817995" y="3091315"/>
                <a:ext cx="320953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[ 18 + 72 </a:t>
                </a:r>
                <a14:m>
                  <m:oMath xmlns:m="http://schemas.openxmlformats.org/officeDocument/2006/math">
                    <m:r>
                      <a:rPr lang="fr-FR" sz="24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9 ] - 6</a:t>
                </a: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224D9FF4-CCC9-4006-B5E5-7DEF954B57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995" y="3091315"/>
                <a:ext cx="3209533" cy="461665"/>
              </a:xfrm>
              <a:prstGeom prst="rect">
                <a:avLst/>
              </a:prstGeom>
              <a:blipFill>
                <a:blip r:embed="rId5"/>
                <a:stretch>
                  <a:fillRect l="-2846" t="-10526" r="-2087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19AFD5D2-9381-4B33-A79A-6080171850DE}"/>
              </a:ext>
            </a:extLst>
          </p:cNvPr>
          <p:cNvSpPr txBox="1"/>
          <p:nvPr/>
        </p:nvSpPr>
        <p:spPr>
          <a:xfrm>
            <a:off x="6817994" y="3567201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[ 18 + 8 ] - 6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6DD5C02-1B5D-4438-857A-D865FD97E59A}"/>
              </a:ext>
            </a:extLst>
          </p:cNvPr>
          <p:cNvSpPr txBox="1"/>
          <p:nvPr/>
        </p:nvSpPr>
        <p:spPr>
          <a:xfrm>
            <a:off x="6728119" y="4087792"/>
            <a:ext cx="1334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26 - 6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871B79-D0F8-4000-B6F4-5D69FE2771D1}"/>
              </a:ext>
            </a:extLst>
          </p:cNvPr>
          <p:cNvSpPr txBox="1"/>
          <p:nvPr/>
        </p:nvSpPr>
        <p:spPr>
          <a:xfrm>
            <a:off x="6728119" y="4613319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20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FE9AA4D-3794-4F01-B4FD-CDEBBA58A03F}"/>
              </a:ext>
            </a:extLst>
          </p:cNvPr>
          <p:cNvSpPr txBox="1"/>
          <p:nvPr/>
        </p:nvSpPr>
        <p:spPr>
          <a:xfrm>
            <a:off x="6303004" y="1991332"/>
            <a:ext cx="1782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intérieures</a:t>
            </a:r>
          </a:p>
        </p:txBody>
      </p:sp>
    </p:spTree>
    <p:extLst>
      <p:ext uri="{BB962C8B-B14F-4D97-AF65-F5344CB8AC3E}">
        <p14:creationId xmlns:p14="http://schemas.microsoft.com/office/powerpoint/2010/main" val="393988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53D6782F-7C19-4B8B-A2A1-6CECA1B76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743" y="0"/>
            <a:ext cx="11494513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0A31DAA-3458-4B18-9236-305C7C5C9913}"/>
              </a:ext>
            </a:extLst>
          </p:cNvPr>
          <p:cNvSpPr txBox="1"/>
          <p:nvPr/>
        </p:nvSpPr>
        <p:spPr>
          <a:xfrm>
            <a:off x="5408952" y="959576"/>
            <a:ext cx="1374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fraction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A863A15-827C-4CCE-A485-9D02606C48E4}"/>
              </a:ext>
            </a:extLst>
          </p:cNvPr>
          <p:cNvSpPr txBox="1"/>
          <p:nvPr/>
        </p:nvSpPr>
        <p:spPr>
          <a:xfrm>
            <a:off x="5945536" y="1628328"/>
            <a:ext cx="1850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prioritaires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791CD38-1328-46B1-8D2B-30066451B4AD}"/>
                  </a:ext>
                </a:extLst>
              </p:cNvPr>
              <p:cNvSpPr txBox="1"/>
              <p:nvPr/>
            </p:nvSpPr>
            <p:spPr>
              <a:xfrm>
                <a:off x="910207" y="3826859"/>
                <a:ext cx="1052468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791CD38-1328-46B1-8D2B-30066451B4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207" y="3826859"/>
                <a:ext cx="1052468" cy="7913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005CB57-06E7-4EFB-8705-E6659FFB344B}"/>
                  </a:ext>
                </a:extLst>
              </p:cNvPr>
              <p:cNvSpPr txBox="1"/>
              <p:nvPr/>
            </p:nvSpPr>
            <p:spPr>
              <a:xfrm>
                <a:off x="925093" y="4580838"/>
                <a:ext cx="502061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005CB57-06E7-4EFB-8705-E6659FFB34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093" y="4580838"/>
                <a:ext cx="50206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EF4A204-8171-4C9D-A68C-14AA5C849CFB}"/>
                  </a:ext>
                </a:extLst>
              </p:cNvPr>
              <p:cNvSpPr txBox="1"/>
              <p:nvPr/>
            </p:nvSpPr>
            <p:spPr>
              <a:xfrm>
                <a:off x="910207" y="5499124"/>
                <a:ext cx="5020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EF4A204-8171-4C9D-A68C-14AA5C849C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207" y="5499124"/>
                <a:ext cx="50206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EA8F25D-4C12-49C2-AE1B-A6D67C201D91}"/>
                  </a:ext>
                </a:extLst>
              </p:cNvPr>
              <p:cNvSpPr txBox="1"/>
              <p:nvPr/>
            </p:nvSpPr>
            <p:spPr>
              <a:xfrm>
                <a:off x="3464369" y="4270284"/>
                <a:ext cx="20569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15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(8 – 3)</a:t>
                </a: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EA8F25D-4C12-49C2-AE1B-A6D67C201D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4369" y="4270284"/>
                <a:ext cx="2056973" cy="461665"/>
              </a:xfrm>
              <a:prstGeom prst="rect">
                <a:avLst/>
              </a:prstGeom>
              <a:blipFill>
                <a:blip r:embed="rId6"/>
                <a:stretch>
                  <a:fillRect l="-4438" t="-10667" r="-3550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32EC107-6B4E-4B74-BEC1-4F5DCF19B020}"/>
                  </a:ext>
                </a:extLst>
              </p:cNvPr>
              <p:cNvSpPr txBox="1"/>
              <p:nvPr/>
            </p:nvSpPr>
            <p:spPr>
              <a:xfrm>
                <a:off x="3096314" y="4683561"/>
                <a:ext cx="899605" cy="8109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32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𝟏𝟓</m:t>
                        </m:r>
                      </m:num>
                      <m:den>
                        <m:r>
                          <a:rPr lang="fr-FR" sz="32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fr-FR" sz="32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32EC107-6B4E-4B74-BEC1-4F5DCF19B0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6314" y="4683561"/>
                <a:ext cx="899605" cy="81099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ZoneTexte 11">
            <a:extLst>
              <a:ext uri="{FF2B5EF4-FFF2-40B4-BE49-F238E27FC236}">
                <a16:creationId xmlns:a16="http://schemas.microsoft.com/office/drawing/2014/main" id="{011B8CBC-7D4B-4CF8-9545-3314781D4672}"/>
              </a:ext>
            </a:extLst>
          </p:cNvPr>
          <p:cNvSpPr txBox="1"/>
          <p:nvPr/>
        </p:nvSpPr>
        <p:spPr>
          <a:xfrm>
            <a:off x="3360000" y="549912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A87BEEA-7CB7-4ACE-BBD7-C973FA23EADA}"/>
                  </a:ext>
                </a:extLst>
              </p:cNvPr>
              <p:cNvSpPr txBox="1"/>
              <p:nvPr/>
            </p:nvSpPr>
            <p:spPr>
              <a:xfrm>
                <a:off x="6461391" y="4258488"/>
                <a:ext cx="200567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(7+5)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(4+2x3)</a:t>
                </a: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A87BEEA-7CB7-4ACE-BBD7-C973FA23EA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1391" y="4258488"/>
                <a:ext cx="2005677" cy="400110"/>
              </a:xfrm>
              <a:prstGeom prst="rect">
                <a:avLst/>
              </a:prstGeom>
              <a:blipFill>
                <a:blip r:embed="rId8"/>
                <a:stretch>
                  <a:fillRect l="-3343" t="-9231" r="-2736" b="-2769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097E85F-536F-4865-A664-D713B79C5426}"/>
                  </a:ext>
                </a:extLst>
              </p:cNvPr>
              <p:cNvSpPr txBox="1"/>
              <p:nvPr/>
            </p:nvSpPr>
            <p:spPr>
              <a:xfrm>
                <a:off x="6167140" y="4658598"/>
                <a:ext cx="939681" cy="8038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32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𝟏𝟐</m:t>
                        </m:r>
                      </m:num>
                      <m:den>
                        <m:r>
                          <a:rPr lang="fr-FR" sz="3200" b="1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𝟒</m:t>
                        </m:r>
                        <m:r>
                          <a:rPr lang="fr-FR" sz="3200" b="1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fr-FR" sz="3200" b="1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𝟔</m:t>
                        </m:r>
                      </m:den>
                    </m:f>
                  </m:oMath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097E85F-536F-4865-A664-D713B79C54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7140" y="4658598"/>
                <a:ext cx="939681" cy="8038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7A5C678-0CC5-4293-943C-4D21172894CB}"/>
                  </a:ext>
                </a:extLst>
              </p:cNvPr>
              <p:cNvSpPr txBox="1"/>
              <p:nvPr/>
            </p:nvSpPr>
            <p:spPr>
              <a:xfrm>
                <a:off x="6461391" y="5342102"/>
                <a:ext cx="721672" cy="8036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32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𝟏𝟐</m:t>
                        </m:r>
                      </m:num>
                      <m:den>
                        <m:r>
                          <a:rPr lang="fr-FR" sz="32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fr-FR" sz="32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7A5C678-0CC5-4293-943C-4D21172894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1391" y="5342102"/>
                <a:ext cx="721672" cy="80368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>
            <a:extLst>
              <a:ext uri="{FF2B5EF4-FFF2-40B4-BE49-F238E27FC236}">
                <a16:creationId xmlns:a16="http://schemas.microsoft.com/office/drawing/2014/main" id="{81BB8B54-DA04-4323-A749-EB12B8E806CC}"/>
              </a:ext>
            </a:extLst>
          </p:cNvPr>
          <p:cNvSpPr txBox="1"/>
          <p:nvPr/>
        </p:nvSpPr>
        <p:spPr>
          <a:xfrm>
            <a:off x="6436637" y="6117648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255FBED-730F-4177-A660-45A2BC18AB26}"/>
                  </a:ext>
                </a:extLst>
              </p:cNvPr>
              <p:cNvSpPr txBox="1"/>
              <p:nvPr/>
            </p:nvSpPr>
            <p:spPr>
              <a:xfrm>
                <a:off x="9268192" y="4427765"/>
                <a:ext cx="22172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( 42</a:t>
                </a:r>
                <a14:m>
                  <m:oMath xmlns:m="http://schemas.openxmlformats.org/officeDocument/2006/math">
                    <m:r>
                      <a:rPr lang="fr-FR" sz="24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7 )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 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2 </a:t>
                </a: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255FBED-730F-4177-A660-45A2BC18AB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8192" y="4427765"/>
                <a:ext cx="2217274" cy="461665"/>
              </a:xfrm>
              <a:prstGeom prst="rect">
                <a:avLst/>
              </a:prstGeom>
              <a:blipFill>
                <a:blip r:embed="rId11"/>
                <a:stretch>
                  <a:fillRect l="-4121" t="-10526" r="-3297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29A1BB9A-70B5-4DAD-88DA-25BFF816DCF2}"/>
                  </a:ext>
                </a:extLst>
              </p:cNvPr>
              <p:cNvSpPr txBox="1"/>
              <p:nvPr/>
            </p:nvSpPr>
            <p:spPr>
              <a:xfrm>
                <a:off x="9030157" y="4871300"/>
                <a:ext cx="542136" cy="8013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32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𝟔</m:t>
                        </m:r>
                      </m:num>
                      <m:den>
                        <m:r>
                          <a:rPr lang="fr-FR" sz="3200" b="1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29A1BB9A-70B5-4DAD-88DA-25BFF816D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157" y="4871300"/>
                <a:ext cx="542136" cy="8013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ZoneTexte 22">
            <a:extLst>
              <a:ext uri="{FF2B5EF4-FFF2-40B4-BE49-F238E27FC236}">
                <a16:creationId xmlns:a16="http://schemas.microsoft.com/office/drawing/2014/main" id="{0EE15F37-C53E-4A70-8293-BA60D1623DD0}"/>
              </a:ext>
            </a:extLst>
          </p:cNvPr>
          <p:cNvSpPr txBox="1"/>
          <p:nvPr/>
        </p:nvSpPr>
        <p:spPr>
          <a:xfrm>
            <a:off x="9200075" y="566970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22292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18" grpId="0"/>
      <p:bldP spid="22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03AE3810-F9E6-4587-AA6F-A9F43241F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767"/>
            <a:ext cx="12192000" cy="66264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AD7ABBA-F1F3-42B3-A688-74615CA97BF1}"/>
              </a:ext>
            </a:extLst>
          </p:cNvPr>
          <p:cNvSpPr txBox="1"/>
          <p:nvPr/>
        </p:nvSpPr>
        <p:spPr>
          <a:xfrm>
            <a:off x="5253300" y="1229718"/>
            <a:ext cx="1144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somme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E8281C2-4DE1-41E2-BAAA-83F776F39ACA}"/>
              </a:ext>
            </a:extLst>
          </p:cNvPr>
          <p:cNvSpPr txBox="1"/>
          <p:nvPr/>
        </p:nvSpPr>
        <p:spPr>
          <a:xfrm>
            <a:off x="5758459" y="1823009"/>
            <a:ext cx="1749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différence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AFE090C-AFE9-412E-9D5F-6A48B5A5F81F}"/>
              </a:ext>
            </a:extLst>
          </p:cNvPr>
          <p:cNvSpPr txBox="1"/>
          <p:nvPr/>
        </p:nvSpPr>
        <p:spPr>
          <a:xfrm>
            <a:off x="5825732" y="2390071"/>
            <a:ext cx="1231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produit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3183C59-2BAC-4483-B831-C65D9A2BAB08}"/>
              </a:ext>
            </a:extLst>
          </p:cNvPr>
          <p:cNvSpPr txBox="1"/>
          <p:nvPr/>
        </p:nvSpPr>
        <p:spPr>
          <a:xfrm>
            <a:off x="5022467" y="2967334"/>
            <a:ext cx="1375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quotient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E1B64B7-B431-433E-B7BD-4A7A2E46890C}"/>
              </a:ext>
            </a:extLst>
          </p:cNvPr>
          <p:cNvSpPr txBox="1"/>
          <p:nvPr/>
        </p:nvSpPr>
        <p:spPr>
          <a:xfrm>
            <a:off x="1779271" y="4623950"/>
            <a:ext cx="3243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la somme de 4 et 2.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10B6714-6083-47B5-B6A5-17A289FFAFF2}"/>
              </a:ext>
            </a:extLst>
          </p:cNvPr>
          <p:cNvSpPr txBox="1"/>
          <p:nvPr/>
        </p:nvSpPr>
        <p:spPr>
          <a:xfrm>
            <a:off x="1651832" y="5134571"/>
            <a:ext cx="34980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 produit de 5 par 8.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57E11EC-AC6C-4B7A-9E03-6E1B72CCA524}"/>
              </a:ext>
            </a:extLst>
          </p:cNvPr>
          <p:cNvSpPr txBox="1"/>
          <p:nvPr/>
        </p:nvSpPr>
        <p:spPr>
          <a:xfrm>
            <a:off x="1745339" y="5672576"/>
            <a:ext cx="40350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la différence de 10 et 5.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FAF7A95-C643-448A-99A4-3C5ADEDF64A5}"/>
              </a:ext>
            </a:extLst>
          </p:cNvPr>
          <p:cNvSpPr txBox="1"/>
          <p:nvPr/>
        </p:nvSpPr>
        <p:spPr>
          <a:xfrm>
            <a:off x="1779271" y="6199566"/>
            <a:ext cx="3829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 quotient de 20 par 4.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07E8BE9-8EA5-4C17-A5F3-745C0749DB71}"/>
              </a:ext>
            </a:extLst>
          </p:cNvPr>
          <p:cNvSpPr txBox="1"/>
          <p:nvPr/>
        </p:nvSpPr>
        <p:spPr>
          <a:xfrm>
            <a:off x="9675777" y="4623950"/>
            <a:ext cx="1200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12 - 7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DA01F85-588F-4ACB-9F96-442103216526}"/>
                  </a:ext>
                </a:extLst>
              </p:cNvPr>
              <p:cNvSpPr txBox="1"/>
              <p:nvPr/>
            </p:nvSpPr>
            <p:spPr>
              <a:xfrm>
                <a:off x="9611970" y="5161625"/>
                <a:ext cx="12426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50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5</a:t>
                </a: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DA01F85-588F-4ACB-9F96-442103216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1970" y="5161625"/>
                <a:ext cx="1242648" cy="461665"/>
              </a:xfrm>
              <a:prstGeom prst="rect">
                <a:avLst/>
              </a:prstGeom>
              <a:blipFill>
                <a:blip r:embed="rId3"/>
                <a:stretch>
                  <a:fillRect l="-7843" t="-10667" r="-6863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ZoneTexte 14">
            <a:extLst>
              <a:ext uri="{FF2B5EF4-FFF2-40B4-BE49-F238E27FC236}">
                <a16:creationId xmlns:a16="http://schemas.microsoft.com/office/drawing/2014/main" id="{8C143A6D-9807-478B-97CB-CBD53CC57F0E}"/>
              </a:ext>
            </a:extLst>
          </p:cNvPr>
          <p:cNvSpPr txBox="1"/>
          <p:nvPr/>
        </p:nvSpPr>
        <p:spPr>
          <a:xfrm>
            <a:off x="9245691" y="5683091"/>
            <a:ext cx="1200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17 + 3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A6EC6EE-6E54-43EC-9A5A-68AFB1E1BE5C}"/>
              </a:ext>
            </a:extLst>
          </p:cNvPr>
          <p:cNvSpPr txBox="1"/>
          <p:nvPr/>
        </p:nvSpPr>
        <p:spPr>
          <a:xfrm>
            <a:off x="9342672" y="6199565"/>
            <a:ext cx="1007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 x 4</a:t>
            </a:r>
          </a:p>
        </p:txBody>
      </p:sp>
    </p:spTree>
    <p:extLst>
      <p:ext uri="{BB962C8B-B14F-4D97-AF65-F5344CB8AC3E}">
        <p14:creationId xmlns:p14="http://schemas.microsoft.com/office/powerpoint/2010/main" val="262016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3" grpId="0"/>
      <p:bldP spid="14" grpId="0"/>
      <p:bldP spid="15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0F2023A8-8D2B-4DF4-A568-849497FC2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198" y="1353893"/>
            <a:ext cx="11579604" cy="391938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F3D0396-A95E-4B17-ACC3-680953868D24}"/>
              </a:ext>
            </a:extLst>
          </p:cNvPr>
          <p:cNvSpPr txBox="1"/>
          <p:nvPr/>
        </p:nvSpPr>
        <p:spPr>
          <a:xfrm>
            <a:off x="2132754" y="3313584"/>
            <a:ext cx="63209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la somme de 2 et du produit de 4 par 3.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83C34C-5661-4E59-B64D-6CD73D9AC576}"/>
              </a:ext>
            </a:extLst>
          </p:cNvPr>
          <p:cNvSpPr txBox="1"/>
          <p:nvPr/>
        </p:nvSpPr>
        <p:spPr>
          <a:xfrm>
            <a:off x="2269169" y="3843488"/>
            <a:ext cx="6260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 produit de la somme de 2 et 4 par 3.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2F596EB-5342-4DC2-AA02-5C6FDD3F2C89}"/>
              </a:ext>
            </a:extLst>
          </p:cNvPr>
          <p:cNvSpPr txBox="1"/>
          <p:nvPr/>
        </p:nvSpPr>
        <p:spPr>
          <a:xfrm>
            <a:off x="5935811" y="4344327"/>
            <a:ext cx="2326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 x ( 15 – 9 )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06A2BEA-AF1E-4404-B2E9-F7EB5589B137}"/>
                  </a:ext>
                </a:extLst>
              </p:cNvPr>
              <p:cNvSpPr txBox="1"/>
              <p:nvPr/>
            </p:nvSpPr>
            <p:spPr>
              <a:xfrm>
                <a:off x="7382149" y="4805992"/>
                <a:ext cx="33121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( 4 + 3 ) </a:t>
                </a:r>
                <a14:m>
                  <m:oMath xmlns:m="http://schemas.openxmlformats.org/officeDocument/2006/math">
                    <m:r>
                      <a:rPr lang="fr-FR" sz="24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( 6 x 7 )</a:t>
                </a: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06A2BEA-AF1E-4404-B2E9-F7EB5589B1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2149" y="4805992"/>
                <a:ext cx="3312125" cy="461665"/>
              </a:xfrm>
              <a:prstGeom prst="rect">
                <a:avLst/>
              </a:prstGeom>
              <a:blipFill>
                <a:blip r:embed="rId3"/>
                <a:stretch>
                  <a:fillRect l="-2947" t="-10526" r="-1842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073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95A7EF89-80BF-4611-A525-31508E5CA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4042"/>
            <a:ext cx="12192000" cy="556213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860024" y="153695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60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067439" y="155000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60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695234" y="1550009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3 600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054043" y="157078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24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812494" y="203104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016073" y="205167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52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416030" y="3993356"/>
            <a:ext cx="22108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 x 60 = 180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415084" y="4384609"/>
            <a:ext cx="2592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180 + 45 = 225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4693779" y="2051672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365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6422901" y="2062156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366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9021709" y="2055521"/>
            <a:ext cx="1592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bissextile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2485846" y="252991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5526742" y="2522408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9172193" y="2540262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1 000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1984477" y="4828277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225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5696532" y="4224188"/>
            <a:ext cx="22108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 x 60 = 300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5696532" y="4685853"/>
            <a:ext cx="2592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300 + 42 = 342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7915248" y="5147518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342</a:t>
            </a:r>
          </a:p>
        </p:txBody>
      </p:sp>
    </p:spTree>
    <p:extLst>
      <p:ext uri="{BB962C8B-B14F-4D97-AF65-F5344CB8AC3E}">
        <p14:creationId xmlns:p14="http://schemas.microsoft.com/office/powerpoint/2010/main" val="331405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9" grpId="0"/>
      <p:bldP spid="20" grpId="0"/>
      <p:bldP spid="21" grpId="0"/>
      <p:bldP spid="22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BD04BD32-F41E-45EE-A9C0-381D647DD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2589"/>
            <a:ext cx="12192000" cy="491973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8741184-7EB0-449F-9C6E-10E224D842EB}"/>
              </a:ext>
            </a:extLst>
          </p:cNvPr>
          <p:cNvSpPr txBox="1"/>
          <p:nvPr/>
        </p:nvSpPr>
        <p:spPr>
          <a:xfrm>
            <a:off x="974872" y="93592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48703DE-22BC-4CB7-A7D2-2100A8D2B23B}"/>
              </a:ext>
            </a:extLst>
          </p:cNvPr>
          <p:cNvSpPr txBox="1"/>
          <p:nvPr/>
        </p:nvSpPr>
        <p:spPr>
          <a:xfrm>
            <a:off x="982256" y="148987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8631408-D138-45EC-A6BA-687A014B822D}"/>
              </a:ext>
            </a:extLst>
          </p:cNvPr>
          <p:cNvSpPr txBox="1"/>
          <p:nvPr/>
        </p:nvSpPr>
        <p:spPr>
          <a:xfrm flipH="1">
            <a:off x="1932547" y="1224842"/>
            <a:ext cx="637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96D4F15-A9DF-45F0-8AC3-568FB7666AE0}"/>
              </a:ext>
            </a:extLst>
          </p:cNvPr>
          <p:cNvSpPr txBox="1"/>
          <p:nvPr/>
        </p:nvSpPr>
        <p:spPr>
          <a:xfrm>
            <a:off x="5051048" y="93593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0B6B653-5980-495D-A155-CF294CC6C579}"/>
              </a:ext>
            </a:extLst>
          </p:cNvPr>
          <p:cNvSpPr txBox="1"/>
          <p:nvPr/>
        </p:nvSpPr>
        <p:spPr>
          <a:xfrm>
            <a:off x="5051048" y="147194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F64BB75-E367-4527-A593-1F99FB12BC52}"/>
              </a:ext>
            </a:extLst>
          </p:cNvPr>
          <p:cNvSpPr txBox="1"/>
          <p:nvPr/>
        </p:nvSpPr>
        <p:spPr>
          <a:xfrm>
            <a:off x="6043048" y="124448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435503B-C238-4DE6-B684-3C65157F496E}"/>
              </a:ext>
            </a:extLst>
          </p:cNvPr>
          <p:cNvSpPr txBox="1"/>
          <p:nvPr/>
        </p:nvSpPr>
        <p:spPr>
          <a:xfrm>
            <a:off x="9379884" y="93592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66F11C6-BDEA-430B-8B32-3DE99886BC53}"/>
              </a:ext>
            </a:extLst>
          </p:cNvPr>
          <p:cNvSpPr txBox="1"/>
          <p:nvPr/>
        </p:nvSpPr>
        <p:spPr>
          <a:xfrm>
            <a:off x="9379884" y="145115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BC315F5-997E-45AB-B890-3C298A91EA9D}"/>
              </a:ext>
            </a:extLst>
          </p:cNvPr>
          <p:cNvSpPr txBox="1"/>
          <p:nvPr/>
        </p:nvSpPr>
        <p:spPr>
          <a:xfrm>
            <a:off x="10277757" y="124448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45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0ACCDE1-EB5B-4F9F-8A99-3CD03339BC98}"/>
              </a:ext>
            </a:extLst>
          </p:cNvPr>
          <p:cNvSpPr txBox="1"/>
          <p:nvPr/>
        </p:nvSpPr>
        <p:spPr>
          <a:xfrm>
            <a:off x="299858" y="3075222"/>
            <a:ext cx="3228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2,4 h = 2 h + 0,4 h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81FAF96-E22B-48F8-B8D7-83330E5DAD3D}"/>
              </a:ext>
            </a:extLst>
          </p:cNvPr>
          <p:cNvSpPr txBox="1"/>
          <p:nvPr/>
        </p:nvSpPr>
        <p:spPr>
          <a:xfrm>
            <a:off x="299858" y="3502464"/>
            <a:ext cx="2343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0,4 x 60 = 24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5F32760-9889-46C7-BF3A-DA503263C502}"/>
              </a:ext>
            </a:extLst>
          </p:cNvPr>
          <p:cNvSpPr txBox="1"/>
          <p:nvPr/>
        </p:nvSpPr>
        <p:spPr>
          <a:xfrm>
            <a:off x="1728133" y="448033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5FF12A5-2069-4E77-B19B-CB47FD18B60A}"/>
              </a:ext>
            </a:extLst>
          </p:cNvPr>
          <p:cNvSpPr txBox="1"/>
          <p:nvPr/>
        </p:nvSpPr>
        <p:spPr>
          <a:xfrm>
            <a:off x="2363884" y="447312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EBCC159-B62E-4A2C-B1AA-A0C99AB70F05}"/>
                  </a:ext>
                </a:extLst>
              </p:cNvPr>
              <p:cNvSpPr txBox="1"/>
              <p:nvPr/>
            </p:nvSpPr>
            <p:spPr>
              <a:xfrm>
                <a:off x="5805152" y="2986725"/>
                <a:ext cx="239200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36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60 = 0,6</a:t>
                </a: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EBCC159-B62E-4A2C-B1AA-A0C99AB70F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5152" y="2986725"/>
                <a:ext cx="2392001" cy="461665"/>
              </a:xfrm>
              <a:prstGeom prst="rect">
                <a:avLst/>
              </a:prstGeom>
              <a:blipFill>
                <a:blip r:embed="rId3"/>
                <a:stretch>
                  <a:fillRect l="-3817" t="-10526" r="-3308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ZoneTexte 16">
            <a:extLst>
              <a:ext uri="{FF2B5EF4-FFF2-40B4-BE49-F238E27FC236}">
                <a16:creationId xmlns:a16="http://schemas.microsoft.com/office/drawing/2014/main" id="{F3D1CA4B-9021-492B-B213-A5B4327B0270}"/>
              </a:ext>
            </a:extLst>
          </p:cNvPr>
          <p:cNvSpPr txBox="1"/>
          <p:nvPr/>
        </p:nvSpPr>
        <p:spPr>
          <a:xfrm>
            <a:off x="7504335" y="4473120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0,6</a:t>
            </a:r>
          </a:p>
        </p:txBody>
      </p:sp>
    </p:spTree>
    <p:extLst>
      <p:ext uri="{BB962C8B-B14F-4D97-AF65-F5344CB8AC3E}">
        <p14:creationId xmlns:p14="http://schemas.microsoft.com/office/powerpoint/2010/main" val="673997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D928066-438A-44D9-89E8-438A82450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06" y="714202"/>
            <a:ext cx="11828567" cy="48997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7A24D81-316E-4AEA-A7A0-5669245EA5FF}"/>
              </a:ext>
            </a:extLst>
          </p:cNvPr>
          <p:cNvSpPr txBox="1"/>
          <p:nvPr/>
        </p:nvSpPr>
        <p:spPr>
          <a:xfrm>
            <a:off x="3384619" y="3619468"/>
            <a:ext cx="6719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min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26D7C80-4DDA-44E0-AB02-843C838B68D8}"/>
              </a:ext>
            </a:extLst>
          </p:cNvPr>
          <p:cNvSpPr txBox="1"/>
          <p:nvPr/>
        </p:nvSpPr>
        <p:spPr>
          <a:xfrm>
            <a:off x="2083981" y="3619467"/>
            <a:ext cx="270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6705956-BF28-4535-A253-DFC0D3CC04FD}"/>
              </a:ext>
            </a:extLst>
          </p:cNvPr>
          <p:cNvSpPr txBox="1"/>
          <p:nvPr/>
        </p:nvSpPr>
        <p:spPr>
          <a:xfrm>
            <a:off x="2878013" y="361946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6AB455B-2802-4D0C-8B52-ED69EFBD9891}"/>
              </a:ext>
            </a:extLst>
          </p:cNvPr>
          <p:cNvSpPr txBox="1"/>
          <p:nvPr/>
        </p:nvSpPr>
        <p:spPr>
          <a:xfrm>
            <a:off x="2691904" y="206534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D0BFE44-F786-4324-BC3E-AB054FC38AE0}"/>
              </a:ext>
            </a:extLst>
          </p:cNvPr>
          <p:cNvSpPr txBox="1"/>
          <p:nvPr/>
        </p:nvSpPr>
        <p:spPr>
          <a:xfrm>
            <a:off x="2624710" y="360883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02247CB-23B2-4969-966A-64AD48D5DBF6}"/>
              </a:ext>
            </a:extLst>
          </p:cNvPr>
          <p:cNvSpPr txBox="1"/>
          <p:nvPr/>
        </p:nvSpPr>
        <p:spPr>
          <a:xfrm>
            <a:off x="1621930" y="3591967"/>
            <a:ext cx="270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6C04D39-3CFC-41F8-A8FE-36FF7F7EE7AE}"/>
              </a:ext>
            </a:extLst>
          </p:cNvPr>
          <p:cNvSpPr txBox="1"/>
          <p:nvPr/>
        </p:nvSpPr>
        <p:spPr>
          <a:xfrm>
            <a:off x="2249311" y="3974310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- 6 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F047198-DE19-43F8-8C14-C4F918EDBFCA}"/>
              </a:ext>
            </a:extLst>
          </p:cNvPr>
          <p:cNvSpPr txBox="1"/>
          <p:nvPr/>
        </p:nvSpPr>
        <p:spPr>
          <a:xfrm>
            <a:off x="2561927" y="4091765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___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28685D7-2882-4DB0-9764-FE5915B78944}"/>
              </a:ext>
            </a:extLst>
          </p:cNvPr>
          <p:cNvSpPr txBox="1"/>
          <p:nvPr/>
        </p:nvSpPr>
        <p:spPr>
          <a:xfrm>
            <a:off x="2580495" y="4509906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02B470B-99D3-447D-A3CF-09B4D6CABE46}"/>
              </a:ext>
            </a:extLst>
          </p:cNvPr>
          <p:cNvSpPr txBox="1"/>
          <p:nvPr/>
        </p:nvSpPr>
        <p:spPr>
          <a:xfrm>
            <a:off x="1294664" y="3974310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+ 1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97DF18C-A209-4736-9022-37EE62E1D0C3}"/>
              </a:ext>
            </a:extLst>
          </p:cNvPr>
          <p:cNvSpPr txBox="1"/>
          <p:nvPr/>
        </p:nvSpPr>
        <p:spPr>
          <a:xfrm>
            <a:off x="1376243" y="4091979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___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5504A15-5E59-48ED-9F4F-7A638A3E5EE9}"/>
              </a:ext>
            </a:extLst>
          </p:cNvPr>
          <p:cNvSpPr txBox="1"/>
          <p:nvPr/>
        </p:nvSpPr>
        <p:spPr>
          <a:xfrm>
            <a:off x="1645422" y="446319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7997ACB-5B5A-4F0F-B4AD-05F5D3039702}"/>
              </a:ext>
            </a:extLst>
          </p:cNvPr>
          <p:cNvSpPr txBox="1"/>
          <p:nvPr/>
        </p:nvSpPr>
        <p:spPr>
          <a:xfrm>
            <a:off x="3194353" y="4852878"/>
            <a:ext cx="925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8h24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B59B72C-7C72-4E50-AE4D-AB98DFCB4E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1340" y="4740738"/>
            <a:ext cx="1885714" cy="21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27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AC238E4-D57C-4E23-950B-F67F63880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23" y="291175"/>
            <a:ext cx="10946965" cy="618838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5EC025D-B30A-4A2C-B0B5-EBCE43F67726}"/>
              </a:ext>
            </a:extLst>
          </p:cNvPr>
          <p:cNvSpPr txBox="1"/>
          <p:nvPr/>
        </p:nvSpPr>
        <p:spPr>
          <a:xfrm>
            <a:off x="1464223" y="1774903"/>
            <a:ext cx="699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- 1h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FBA739C-FCB6-4A5A-9906-481CA39A7E1C}"/>
              </a:ext>
            </a:extLst>
          </p:cNvPr>
          <p:cNvCxnSpPr/>
          <p:nvPr/>
        </p:nvCxnSpPr>
        <p:spPr>
          <a:xfrm flipV="1">
            <a:off x="1334114" y="2598612"/>
            <a:ext cx="829339" cy="49973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A9237CE7-9113-4A79-8E78-5827F26D4365}"/>
              </a:ext>
            </a:extLst>
          </p:cNvPr>
          <p:cNvSpPr txBox="1"/>
          <p:nvPr/>
        </p:nvSpPr>
        <p:spPr>
          <a:xfrm>
            <a:off x="1355177" y="2144235"/>
            <a:ext cx="6848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16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F9EA343-47A5-48D6-81B8-5007EA855FED}"/>
              </a:ext>
            </a:extLst>
          </p:cNvPr>
          <p:cNvSpPr txBox="1"/>
          <p:nvPr/>
        </p:nvSpPr>
        <p:spPr>
          <a:xfrm>
            <a:off x="2510604" y="1774903"/>
            <a:ext cx="1170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+ 60 min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23222AD8-AF4C-4B21-931F-24D1BD7E610C}"/>
              </a:ext>
            </a:extLst>
          </p:cNvPr>
          <p:cNvCxnSpPr/>
          <p:nvPr/>
        </p:nvCxnSpPr>
        <p:spPr>
          <a:xfrm flipV="1">
            <a:off x="2510604" y="2598612"/>
            <a:ext cx="829339" cy="49973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E568545B-3A36-4917-813B-A656AB9A8C92}"/>
              </a:ext>
            </a:extLst>
          </p:cNvPr>
          <p:cNvSpPr txBox="1"/>
          <p:nvPr/>
        </p:nvSpPr>
        <p:spPr>
          <a:xfrm>
            <a:off x="2648504" y="2079036"/>
            <a:ext cx="6848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86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73AFEA6-3561-4414-9EC2-9612079C9776}"/>
              </a:ext>
            </a:extLst>
          </p:cNvPr>
          <p:cNvSpPr txBox="1"/>
          <p:nvPr/>
        </p:nvSpPr>
        <p:spPr>
          <a:xfrm>
            <a:off x="3444574" y="3844452"/>
            <a:ext cx="8338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min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055ECED-7048-438E-9428-625A595601B7}"/>
              </a:ext>
            </a:extLst>
          </p:cNvPr>
          <p:cNvSpPr txBox="1"/>
          <p:nvPr/>
        </p:nvSpPr>
        <p:spPr>
          <a:xfrm>
            <a:off x="2088694" y="3818653"/>
            <a:ext cx="421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E0BFF5A-6FC3-4150-99D8-3236182DE503}"/>
              </a:ext>
            </a:extLst>
          </p:cNvPr>
          <p:cNvSpPr txBox="1"/>
          <p:nvPr/>
        </p:nvSpPr>
        <p:spPr>
          <a:xfrm>
            <a:off x="2905209" y="3844451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9BA34AB-88E4-4169-B36F-7341B922905B}"/>
              </a:ext>
            </a:extLst>
          </p:cNvPr>
          <p:cNvSpPr txBox="1"/>
          <p:nvPr/>
        </p:nvSpPr>
        <p:spPr>
          <a:xfrm>
            <a:off x="2582871" y="3844451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B9249F2-9D6A-4DED-9254-41093D0AEA50}"/>
              </a:ext>
            </a:extLst>
          </p:cNvPr>
          <p:cNvSpPr txBox="1"/>
          <p:nvPr/>
        </p:nvSpPr>
        <p:spPr>
          <a:xfrm>
            <a:off x="1531416" y="3833540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1A4359B-9C2E-4550-80DF-F3A0D1CFFC7A}"/>
              </a:ext>
            </a:extLst>
          </p:cNvPr>
          <p:cNvSpPr txBox="1"/>
          <p:nvPr/>
        </p:nvSpPr>
        <p:spPr>
          <a:xfrm>
            <a:off x="2510604" y="5671713"/>
            <a:ext cx="925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2h41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A688CFC-F158-460C-9772-B702392605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8477" y="127235"/>
            <a:ext cx="1885714" cy="21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71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313</TotalTime>
  <Words>1000</Words>
  <Application>Microsoft Office PowerPoint</Application>
  <PresentationFormat>Grand écran</PresentationFormat>
  <Paragraphs>249</Paragraphs>
  <Slides>26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46</cp:revision>
  <dcterms:created xsi:type="dcterms:W3CDTF">2014-09-07T17:19:12Z</dcterms:created>
  <dcterms:modified xsi:type="dcterms:W3CDTF">2022-08-20T19:17:59Z</dcterms:modified>
</cp:coreProperties>
</file>