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1" r:id="rId2"/>
    <p:sldId id="272" r:id="rId3"/>
    <p:sldId id="273" r:id="rId4"/>
    <p:sldId id="274" r:id="rId5"/>
    <p:sldId id="275" r:id="rId6"/>
    <p:sldId id="276" r:id="rId7"/>
    <p:sldId id="277" r:id="rId8"/>
    <p:sldId id="278" r:id="rId9"/>
    <p:sldId id="279" r:id="rId10"/>
    <p:sldId id="280" r:id="rId11"/>
    <p:sldId id="281" r:id="rId12"/>
    <p:sldId id="282" r:id="rId13"/>
    <p:sldId id="283" r:id="rId1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1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28/11/2022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9691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28/11/2022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6951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28/11/2022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68493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28/11/2022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8387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28/11/2022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3195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28/11/2022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1896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28/11/2022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4707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28/11/2022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131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28/11/2022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1031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28/11/2022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18644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28/11/2022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7536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E5FD4A-31AB-47FC-B78C-86FA18B4B0E2}" type="datetimeFigureOut">
              <a:rPr lang="fr-FR" smtClean="0"/>
              <a:t>28/11/2022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8948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5BB37FC8-99C7-F905-FE56-3B166F854E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666" y="19476"/>
            <a:ext cx="11866667" cy="681904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7653C18D-2644-0657-9F2F-72E75276BDDC}"/>
              </a:ext>
            </a:extLst>
          </p:cNvPr>
          <p:cNvSpPr txBox="1"/>
          <p:nvPr/>
        </p:nvSpPr>
        <p:spPr>
          <a:xfrm>
            <a:off x="2597683" y="3429000"/>
            <a:ext cx="10823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c x c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FA780EF-DEFE-1F47-2408-A00A277258F2}"/>
              </a:ext>
            </a:extLst>
          </p:cNvPr>
          <p:cNvSpPr txBox="1"/>
          <p:nvPr/>
        </p:nvSpPr>
        <p:spPr>
          <a:xfrm>
            <a:off x="3493764" y="3429000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= c²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113B409-AF1B-4C24-1A1D-9FE1F1D2FDC5}"/>
              </a:ext>
            </a:extLst>
          </p:cNvPr>
          <p:cNvSpPr txBox="1"/>
          <p:nvPr/>
        </p:nvSpPr>
        <p:spPr>
          <a:xfrm>
            <a:off x="5867399" y="3429000"/>
            <a:ext cx="8867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L x 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243CBE59-85C6-6843-6C5F-C3221619DF07}"/>
                  </a:ext>
                </a:extLst>
              </p:cNvPr>
              <p:cNvSpPr txBox="1"/>
              <p:nvPr/>
            </p:nvSpPr>
            <p:spPr>
              <a:xfrm>
                <a:off x="9241924" y="3428999"/>
                <a:ext cx="165141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24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c x h </a:t>
                </a:r>
                <a14:m>
                  <m:oMath xmlns:m="http://schemas.openxmlformats.org/officeDocument/2006/math">
                    <m:r>
                      <a:rPr lang="fr-FR" sz="2400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fr-FR" sz="24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 2</a:t>
                </a:r>
              </a:p>
            </p:txBody>
          </p:sp>
        </mc:Choice>
        <mc:Fallback xmlns=""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243CBE59-85C6-6843-6C5F-C3221619DF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41924" y="3428999"/>
                <a:ext cx="1651414" cy="461665"/>
              </a:xfrm>
              <a:prstGeom prst="rect">
                <a:avLst/>
              </a:prstGeom>
              <a:blipFill>
                <a:blip r:embed="rId3"/>
                <a:stretch>
                  <a:fillRect l="-5535" t="-9211" r="-5166" b="-2894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ACF10640-C12A-83F9-F54C-8A84BEB4477C}"/>
                  </a:ext>
                </a:extLst>
              </p:cNvPr>
              <p:cNvSpPr txBox="1"/>
              <p:nvPr/>
            </p:nvSpPr>
            <p:spPr>
              <a:xfrm>
                <a:off x="2519071" y="6039927"/>
                <a:ext cx="166904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24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a x b </a:t>
                </a:r>
                <a14:m>
                  <m:oMath xmlns:m="http://schemas.openxmlformats.org/officeDocument/2006/math">
                    <m:r>
                      <a:rPr lang="fr-FR" sz="2400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fr-FR" sz="24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 2</a:t>
                </a:r>
              </a:p>
            </p:txBody>
          </p:sp>
        </mc:Choice>
        <mc:Fallback xmlns=""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ACF10640-C12A-83F9-F54C-8A84BEB447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9071" y="6039927"/>
                <a:ext cx="1669047" cy="461665"/>
              </a:xfrm>
              <a:prstGeom prst="rect">
                <a:avLst/>
              </a:prstGeom>
              <a:blipFill>
                <a:blip r:embed="rId4"/>
                <a:stretch>
                  <a:fillRect l="-5474" t="-10526" r="-5109" b="-2894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ZoneTexte 33">
            <a:extLst>
              <a:ext uri="{FF2B5EF4-FFF2-40B4-BE49-F238E27FC236}">
                <a16:creationId xmlns:a16="http://schemas.microsoft.com/office/drawing/2014/main" id="{51E04833-230F-E218-AB58-C65A101EC55C}"/>
              </a:ext>
            </a:extLst>
          </p:cNvPr>
          <p:cNvSpPr txBox="1"/>
          <p:nvPr/>
        </p:nvSpPr>
        <p:spPr>
          <a:xfrm>
            <a:off x="5932097" y="6015484"/>
            <a:ext cx="9925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b x h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ZoneTexte 34">
                <a:extLst>
                  <a:ext uri="{FF2B5EF4-FFF2-40B4-BE49-F238E27FC236}">
                    <a16:creationId xmlns:a16="http://schemas.microsoft.com/office/drawing/2014/main" id="{B0342333-69D9-7604-ED84-27EBC79AE1AA}"/>
                  </a:ext>
                </a:extLst>
              </p:cNvPr>
              <p:cNvSpPr txBox="1"/>
              <p:nvPr/>
            </p:nvSpPr>
            <p:spPr>
              <a:xfrm>
                <a:off x="9388414" y="6015483"/>
                <a:ext cx="117852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fr-FR" sz="2400" b="1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𝝅</m:t>
                    </m:r>
                  </m:oMath>
                </a14:m>
                <a:r>
                  <a:rPr lang="fr-FR" sz="24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 x r²</a:t>
                </a:r>
              </a:p>
            </p:txBody>
          </p:sp>
        </mc:Choice>
        <mc:Fallback xmlns="">
          <p:sp>
            <p:nvSpPr>
              <p:cNvPr id="35" name="ZoneTexte 34">
                <a:extLst>
                  <a:ext uri="{FF2B5EF4-FFF2-40B4-BE49-F238E27FC236}">
                    <a16:creationId xmlns:a16="http://schemas.microsoft.com/office/drawing/2014/main" id="{B0342333-69D9-7604-ED84-27EBC79AE1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88414" y="6015483"/>
                <a:ext cx="1178528" cy="461665"/>
              </a:xfrm>
              <a:prstGeom prst="rect">
                <a:avLst/>
              </a:prstGeom>
              <a:blipFill>
                <a:blip r:embed="rId5"/>
                <a:stretch>
                  <a:fillRect t="-10526" r="-7772" b="-2894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Image 3">
            <a:extLst>
              <a:ext uri="{FF2B5EF4-FFF2-40B4-BE49-F238E27FC236}">
                <a16:creationId xmlns:a16="http://schemas.microsoft.com/office/drawing/2014/main" id="{BA5FB83D-199A-DE40-610B-99F0EB0EE35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38723" y="16934"/>
            <a:ext cx="6106094" cy="9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1352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8" grpId="0"/>
      <p:bldP spid="31" grpId="0"/>
      <p:bldP spid="33" grpId="0"/>
      <p:bldP spid="34" grpId="0"/>
      <p:bldP spid="3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958C3E5-16C0-E1F1-752E-E9DB1F32CE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714" y="729000"/>
            <a:ext cx="12028571" cy="540000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E3EB4AC3-A6E1-8471-AC58-7B3731D7FC33}"/>
              </a:ext>
            </a:extLst>
          </p:cNvPr>
          <p:cNvSpPr txBox="1"/>
          <p:nvPr/>
        </p:nvSpPr>
        <p:spPr>
          <a:xfrm>
            <a:off x="7873040" y="1365846"/>
            <a:ext cx="8418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pavé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2FD47C3-2E84-35FF-8ED0-BF9D50CB807F}"/>
              </a:ext>
            </a:extLst>
          </p:cNvPr>
          <p:cNvSpPr txBox="1"/>
          <p:nvPr/>
        </p:nvSpPr>
        <p:spPr>
          <a:xfrm>
            <a:off x="9053585" y="1365846"/>
            <a:ext cx="9060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droit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4FFFE81-5B2D-554B-21D6-7AC5AB19FBFC}"/>
              </a:ext>
            </a:extLst>
          </p:cNvPr>
          <p:cNvSpPr txBox="1"/>
          <p:nvPr/>
        </p:nvSpPr>
        <p:spPr>
          <a:xfrm>
            <a:off x="4291243" y="1827511"/>
            <a:ext cx="22749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rectangulaires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E356DE7-5C18-9D6D-631C-3177663A2A40}"/>
              </a:ext>
            </a:extLst>
          </p:cNvPr>
          <p:cNvSpPr txBox="1"/>
          <p:nvPr/>
        </p:nvSpPr>
        <p:spPr>
          <a:xfrm>
            <a:off x="4858706" y="3040056"/>
            <a:ext cx="9909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arête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9595F4C-3D36-F140-086B-68527CB06C87}"/>
              </a:ext>
            </a:extLst>
          </p:cNvPr>
          <p:cNvSpPr txBox="1"/>
          <p:nvPr/>
        </p:nvSpPr>
        <p:spPr>
          <a:xfrm>
            <a:off x="10698116" y="3198167"/>
            <a:ext cx="12891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sommet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6AF1884-D3D5-AFE5-6988-D6F24C715D98}"/>
              </a:ext>
            </a:extLst>
          </p:cNvPr>
          <p:cNvSpPr txBox="1"/>
          <p:nvPr/>
        </p:nvSpPr>
        <p:spPr>
          <a:xfrm>
            <a:off x="10920932" y="4201918"/>
            <a:ext cx="8435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face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4D43BF6C-B686-3A83-53CF-D921B199F93E}"/>
              </a:ext>
            </a:extLst>
          </p:cNvPr>
          <p:cNvSpPr txBox="1"/>
          <p:nvPr/>
        </p:nvSpPr>
        <p:spPr>
          <a:xfrm>
            <a:off x="1344879" y="3536225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6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E9B81DBD-D733-4123-1D55-783586DABEB6}"/>
              </a:ext>
            </a:extLst>
          </p:cNvPr>
          <p:cNvSpPr txBox="1"/>
          <p:nvPr/>
        </p:nvSpPr>
        <p:spPr>
          <a:xfrm>
            <a:off x="358592" y="4000122"/>
            <a:ext cx="17091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rectangles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C76E253D-E964-3D8C-E01B-882E5C7C1552}"/>
              </a:ext>
            </a:extLst>
          </p:cNvPr>
          <p:cNvSpPr txBox="1"/>
          <p:nvPr/>
        </p:nvSpPr>
        <p:spPr>
          <a:xfrm>
            <a:off x="2331166" y="3997890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8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28D3CFCF-EF84-7CBA-55DD-F12AB084393F}"/>
              </a:ext>
            </a:extLst>
          </p:cNvPr>
          <p:cNvSpPr txBox="1"/>
          <p:nvPr/>
        </p:nvSpPr>
        <p:spPr>
          <a:xfrm>
            <a:off x="559875" y="4521226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12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3A904370-4FBD-54E8-3FC0-59E4F8A3B0B9}"/>
              </a:ext>
            </a:extLst>
          </p:cNvPr>
          <p:cNvSpPr txBox="1"/>
          <p:nvPr/>
        </p:nvSpPr>
        <p:spPr>
          <a:xfrm>
            <a:off x="514885" y="5466222"/>
            <a:ext cx="13965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longueur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AE6754C3-69B3-3C3B-B9C3-1662B7AF4646}"/>
              </a:ext>
            </a:extLst>
          </p:cNvPr>
          <p:cNvSpPr txBox="1"/>
          <p:nvPr/>
        </p:nvSpPr>
        <p:spPr>
          <a:xfrm>
            <a:off x="6317587" y="5497854"/>
            <a:ext cx="12634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carrés.</a:t>
            </a:r>
          </a:p>
        </p:txBody>
      </p:sp>
    </p:spTree>
    <p:extLst>
      <p:ext uri="{BB962C8B-B14F-4D97-AF65-F5344CB8AC3E}">
        <p14:creationId xmlns:p14="http://schemas.microsoft.com/office/powerpoint/2010/main" val="3586512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7C5BFD9A-1DCB-91D8-DEA6-37ACC7FD92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05" y="767095"/>
            <a:ext cx="12076190" cy="5323809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5099AFD1-02D8-3D16-6F99-3F6789710D88}"/>
              </a:ext>
            </a:extLst>
          </p:cNvPr>
          <p:cNvSpPr txBox="1"/>
          <p:nvPr/>
        </p:nvSpPr>
        <p:spPr>
          <a:xfrm>
            <a:off x="3585889" y="1880405"/>
            <a:ext cx="3545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L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5FAFBF7-1A0A-02E9-61DB-4D249A4091F0}"/>
              </a:ext>
            </a:extLst>
          </p:cNvPr>
          <p:cNvSpPr txBox="1"/>
          <p:nvPr/>
        </p:nvSpPr>
        <p:spPr>
          <a:xfrm>
            <a:off x="4287326" y="1837275"/>
            <a:ext cx="2295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7030A0"/>
                </a:solidFill>
                <a:latin typeface="Forte" panose="03060902040502070203" pitchFamily="66" charset="0"/>
                <a:cs typeface="Times New Roman" panose="02020603050405020304" pitchFamily="18" charset="0"/>
              </a:rPr>
              <a:t>l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13C5B0B-AA07-A6B8-1BE5-19CFAB78DD10}"/>
              </a:ext>
            </a:extLst>
          </p:cNvPr>
          <p:cNvSpPr txBox="1"/>
          <p:nvPr/>
        </p:nvSpPr>
        <p:spPr>
          <a:xfrm>
            <a:off x="4968815" y="1880558"/>
            <a:ext cx="3311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h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97123C2-78E5-9BCF-1656-BB8F85725C4F}"/>
              </a:ext>
            </a:extLst>
          </p:cNvPr>
          <p:cNvSpPr txBox="1"/>
          <p:nvPr/>
        </p:nvSpPr>
        <p:spPr>
          <a:xfrm>
            <a:off x="712754" y="3198166"/>
            <a:ext cx="3626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L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118887D-8A63-4607-8402-B7BDDB6FCD93}"/>
              </a:ext>
            </a:extLst>
          </p:cNvPr>
          <p:cNvSpPr txBox="1"/>
          <p:nvPr/>
        </p:nvSpPr>
        <p:spPr>
          <a:xfrm>
            <a:off x="1282459" y="3171115"/>
            <a:ext cx="2295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7030A0"/>
                </a:solidFill>
                <a:latin typeface="Forte" panose="03060902040502070203" pitchFamily="66" charset="0"/>
                <a:cs typeface="Times New Roman" panose="02020603050405020304" pitchFamily="18" charset="0"/>
              </a:rPr>
              <a:t>l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0EA1AD7-6709-2A9C-66B6-3AAB263F3149}"/>
              </a:ext>
            </a:extLst>
          </p:cNvPr>
          <p:cNvSpPr txBox="1"/>
          <p:nvPr/>
        </p:nvSpPr>
        <p:spPr>
          <a:xfrm>
            <a:off x="1860433" y="3215417"/>
            <a:ext cx="3311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h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1D0554BD-2986-58EF-2867-072E45AA184B}"/>
              </a:ext>
            </a:extLst>
          </p:cNvPr>
          <p:cNvSpPr txBox="1"/>
          <p:nvPr/>
        </p:nvSpPr>
        <p:spPr>
          <a:xfrm>
            <a:off x="2405412" y="3215416"/>
            <a:ext cx="3311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6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56EE139F-DB57-C35F-1157-9AFE6B627938}"/>
              </a:ext>
            </a:extLst>
          </p:cNvPr>
          <p:cNvSpPr txBox="1"/>
          <p:nvPr/>
        </p:nvSpPr>
        <p:spPr>
          <a:xfrm>
            <a:off x="2984895" y="3225540"/>
            <a:ext cx="3311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E923EE2-9ED4-0DB4-8B5A-A29716A8DF15}"/>
              </a:ext>
            </a:extLst>
          </p:cNvPr>
          <p:cNvSpPr txBox="1"/>
          <p:nvPr/>
        </p:nvSpPr>
        <p:spPr>
          <a:xfrm>
            <a:off x="3564378" y="3215415"/>
            <a:ext cx="3311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DF29AAB-5E99-5A14-0448-E37346AC24CB}"/>
              </a:ext>
            </a:extLst>
          </p:cNvPr>
          <p:cNvSpPr txBox="1"/>
          <p:nvPr/>
        </p:nvSpPr>
        <p:spPr>
          <a:xfrm>
            <a:off x="4183622" y="3215415"/>
            <a:ext cx="6814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36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EE8312F5-FE73-BE5F-AD4C-2A6D1E45AFC6}"/>
              </a:ext>
            </a:extLst>
          </p:cNvPr>
          <p:cNvSpPr txBox="1"/>
          <p:nvPr/>
        </p:nvSpPr>
        <p:spPr>
          <a:xfrm>
            <a:off x="3946581" y="3694335"/>
            <a:ext cx="6814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36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DA7C5825-D9D7-E8B6-3C29-740B5949DA79}"/>
              </a:ext>
            </a:extLst>
          </p:cNvPr>
          <p:cNvSpPr txBox="1"/>
          <p:nvPr/>
        </p:nvSpPr>
        <p:spPr>
          <a:xfrm>
            <a:off x="3389206" y="5046600"/>
            <a:ext cx="6814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c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33C44A82-5DF8-0103-C2A0-7024B84A3DD9}"/>
              </a:ext>
            </a:extLst>
          </p:cNvPr>
          <p:cNvSpPr txBox="1"/>
          <p:nvPr/>
        </p:nvSpPr>
        <p:spPr>
          <a:xfrm>
            <a:off x="4082661" y="5048276"/>
            <a:ext cx="6814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c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E91A142-3210-2645-5984-745672966114}"/>
              </a:ext>
            </a:extLst>
          </p:cNvPr>
          <p:cNvSpPr txBox="1"/>
          <p:nvPr/>
        </p:nvSpPr>
        <p:spPr>
          <a:xfrm>
            <a:off x="4764150" y="5046600"/>
            <a:ext cx="6814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c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4362BB77-8EC9-F57E-F8ED-6038EAF4948B}"/>
              </a:ext>
            </a:extLst>
          </p:cNvPr>
          <p:cNvSpPr txBox="1"/>
          <p:nvPr/>
        </p:nvSpPr>
        <p:spPr>
          <a:xfrm>
            <a:off x="5606661" y="5046600"/>
            <a:ext cx="6814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c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926BE1A-01FD-BB01-2055-B8849F650AE2}"/>
              </a:ext>
            </a:extLst>
          </p:cNvPr>
          <p:cNvSpPr txBox="1"/>
          <p:nvPr/>
        </p:nvSpPr>
        <p:spPr>
          <a:xfrm>
            <a:off x="5755255" y="5046600"/>
            <a:ext cx="6814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7030A0"/>
                </a:solidFill>
                <a:latin typeface="Comic Sans MS" panose="030F0702030302020204" pitchFamily="66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934236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B3DCF6C9-0282-76A9-C2BE-62FEAB6486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952" y="871857"/>
            <a:ext cx="12038095" cy="5114286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DEF71602-CFB8-410B-ACE8-A74BFEF40A4A}"/>
              </a:ext>
            </a:extLst>
          </p:cNvPr>
          <p:cNvSpPr txBox="1"/>
          <p:nvPr/>
        </p:nvSpPr>
        <p:spPr>
          <a:xfrm>
            <a:off x="2567433" y="1955962"/>
            <a:ext cx="16578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identiques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A61EB48-FC39-B6E3-90C2-B988336CBDC0}"/>
              </a:ext>
            </a:extLst>
          </p:cNvPr>
          <p:cNvSpPr txBox="1"/>
          <p:nvPr/>
        </p:nvSpPr>
        <p:spPr>
          <a:xfrm>
            <a:off x="5238747" y="1955962"/>
            <a:ext cx="15872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parallèles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FB9B054-D5E4-2DBA-CB6C-E0AC302BB2C2}"/>
              </a:ext>
            </a:extLst>
          </p:cNvPr>
          <p:cNvSpPr txBox="1"/>
          <p:nvPr/>
        </p:nvSpPr>
        <p:spPr>
          <a:xfrm>
            <a:off x="10666199" y="1955961"/>
            <a:ext cx="11416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bases.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AD59DEA-F48D-545B-C09F-C96E54EF3D90}"/>
              </a:ext>
            </a:extLst>
          </p:cNvPr>
          <p:cNvSpPr txBox="1"/>
          <p:nvPr/>
        </p:nvSpPr>
        <p:spPr>
          <a:xfrm>
            <a:off x="3870356" y="2443027"/>
            <a:ext cx="25651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perpendiculaires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A56B640-C99A-4DAC-8E97-A2985A20DB89}"/>
              </a:ext>
            </a:extLst>
          </p:cNvPr>
          <p:cNvSpPr txBox="1"/>
          <p:nvPr/>
        </p:nvSpPr>
        <p:spPr>
          <a:xfrm>
            <a:off x="9534892" y="2443026"/>
            <a:ext cx="16145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latérales.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0DBC2D6C-9074-FEC0-AD56-0A9DB2E3EB2B}"/>
              </a:ext>
            </a:extLst>
          </p:cNvPr>
          <p:cNvSpPr txBox="1"/>
          <p:nvPr/>
        </p:nvSpPr>
        <p:spPr>
          <a:xfrm>
            <a:off x="2955956" y="5406361"/>
            <a:ext cx="10070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cubes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2F45ADF-2DAE-0A06-AF60-DEE9DBBB5249}"/>
              </a:ext>
            </a:extLst>
          </p:cNvPr>
          <p:cNvSpPr txBox="1"/>
          <p:nvPr/>
        </p:nvSpPr>
        <p:spPr>
          <a:xfrm>
            <a:off x="4954090" y="5406360"/>
            <a:ext cx="9909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pavés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11603932-C7EF-AEF8-7DF6-740D3CFE83F6}"/>
              </a:ext>
            </a:extLst>
          </p:cNvPr>
          <p:cNvSpPr txBox="1"/>
          <p:nvPr/>
        </p:nvSpPr>
        <p:spPr>
          <a:xfrm>
            <a:off x="6314418" y="5406359"/>
            <a:ext cx="10550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droits</a:t>
            </a:r>
          </a:p>
        </p:txBody>
      </p:sp>
    </p:spTree>
    <p:extLst>
      <p:ext uri="{BB962C8B-B14F-4D97-AF65-F5344CB8AC3E}">
        <p14:creationId xmlns:p14="http://schemas.microsoft.com/office/powerpoint/2010/main" val="2733527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803E145-0AD7-6604-13A9-6279FDBA96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571" y="1676619"/>
            <a:ext cx="11942857" cy="3504762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E40352F-A2A7-963B-5EBE-C2EF571E07B2}"/>
              </a:ext>
            </a:extLst>
          </p:cNvPr>
          <p:cNvSpPr txBox="1"/>
          <p:nvPr/>
        </p:nvSpPr>
        <p:spPr>
          <a:xfrm>
            <a:off x="10321957" y="1740293"/>
            <a:ext cx="10086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bases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84FF71-C180-3963-FA28-650728C199BC}"/>
              </a:ext>
            </a:extLst>
          </p:cNvPr>
          <p:cNvSpPr txBox="1"/>
          <p:nvPr/>
        </p:nvSpPr>
        <p:spPr>
          <a:xfrm>
            <a:off x="10936779" y="3619893"/>
            <a:ext cx="9909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arête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5DE0DF1-ED77-6AD1-71D9-CC69397DD6E3}"/>
              </a:ext>
            </a:extLst>
          </p:cNvPr>
          <p:cNvSpPr txBox="1"/>
          <p:nvPr/>
        </p:nvSpPr>
        <p:spPr>
          <a:xfrm>
            <a:off x="5492713" y="4719716"/>
            <a:ext cx="43043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faces latérales (rectangles)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4A794C6-41DE-C57D-FAB1-0EE535D7B494}"/>
              </a:ext>
            </a:extLst>
          </p:cNvPr>
          <p:cNvSpPr txBox="1"/>
          <p:nvPr/>
        </p:nvSpPr>
        <p:spPr>
          <a:xfrm>
            <a:off x="5830292" y="2804235"/>
            <a:ext cx="13179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hauteur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5DF80F1-AFE5-76CA-5EA2-B7A125BC5A8E}"/>
              </a:ext>
            </a:extLst>
          </p:cNvPr>
          <p:cNvSpPr txBox="1"/>
          <p:nvPr/>
        </p:nvSpPr>
        <p:spPr>
          <a:xfrm>
            <a:off x="3044759" y="2439704"/>
            <a:ext cx="14814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latérales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068311C3-BFBE-8A73-D2C1-8B4BEE656A00}"/>
              </a:ext>
            </a:extLst>
          </p:cNvPr>
          <p:cNvSpPr txBox="1"/>
          <p:nvPr/>
        </p:nvSpPr>
        <p:spPr>
          <a:xfrm>
            <a:off x="2663759" y="2901369"/>
            <a:ext cx="15295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longueur.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2F29E09-B8F6-A3AD-AF97-CA97A75F8D00}"/>
              </a:ext>
            </a:extLst>
          </p:cNvPr>
          <p:cNvSpPr txBox="1"/>
          <p:nvPr/>
        </p:nvSpPr>
        <p:spPr>
          <a:xfrm>
            <a:off x="640226" y="3866050"/>
            <a:ext cx="13179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hauteur</a:t>
            </a:r>
          </a:p>
        </p:txBody>
      </p:sp>
    </p:spTree>
    <p:extLst>
      <p:ext uri="{BB962C8B-B14F-4D97-AF65-F5344CB8AC3E}">
        <p14:creationId xmlns:p14="http://schemas.microsoft.com/office/powerpoint/2010/main" val="3222549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>
            <a:extLst>
              <a:ext uri="{FF2B5EF4-FFF2-40B4-BE49-F238E27FC236}">
                <a16:creationId xmlns:a16="http://schemas.microsoft.com/office/drawing/2014/main" id="{825B6C58-839C-A2C7-36A9-1844AB81E5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714" y="795666"/>
            <a:ext cx="12028571" cy="5266667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8D8AC4E-157D-C823-B903-F4277BB1937F}"/>
              </a:ext>
            </a:extLst>
          </p:cNvPr>
          <p:cNvSpPr txBox="1"/>
          <p:nvPr/>
        </p:nvSpPr>
        <p:spPr>
          <a:xfrm>
            <a:off x="3171146" y="1681767"/>
            <a:ext cx="24978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Aire de la base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54B593F-02D6-FB80-DE03-E39094CF9671}"/>
              </a:ext>
            </a:extLst>
          </p:cNvPr>
          <p:cNvSpPr txBox="1"/>
          <p:nvPr/>
        </p:nvSpPr>
        <p:spPr>
          <a:xfrm>
            <a:off x="6095999" y="1681767"/>
            <a:ext cx="3626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h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C7BF7FF-2E81-C1B0-D378-8E4FAFA13CC9}"/>
              </a:ext>
            </a:extLst>
          </p:cNvPr>
          <p:cNvSpPr txBox="1"/>
          <p:nvPr/>
        </p:nvSpPr>
        <p:spPr>
          <a:xfrm>
            <a:off x="2252133" y="3489568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b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DE09C6D-47B9-D209-812C-310F415BE80C}"/>
              </a:ext>
            </a:extLst>
          </p:cNvPr>
          <p:cNvSpPr txBox="1"/>
          <p:nvPr/>
        </p:nvSpPr>
        <p:spPr>
          <a:xfrm>
            <a:off x="2937934" y="3489567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h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5347C23-31FB-873C-8239-7EA751686FF5}"/>
              </a:ext>
            </a:extLst>
          </p:cNvPr>
          <p:cNvSpPr txBox="1"/>
          <p:nvPr/>
        </p:nvSpPr>
        <p:spPr>
          <a:xfrm>
            <a:off x="3691467" y="3489567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C3A1420-EAF7-A329-3AC4-D4349ED041B5}"/>
              </a:ext>
            </a:extLst>
          </p:cNvPr>
          <p:cNvSpPr txBox="1"/>
          <p:nvPr/>
        </p:nvSpPr>
        <p:spPr>
          <a:xfrm>
            <a:off x="4343556" y="3489567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5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07FF1656-4813-72E2-BF8F-ACBA08E4BBA9}"/>
              </a:ext>
            </a:extLst>
          </p:cNvPr>
          <p:cNvSpPr txBox="1"/>
          <p:nvPr/>
        </p:nvSpPr>
        <p:spPr>
          <a:xfrm>
            <a:off x="3623735" y="3951231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10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5DA838B3-6FA3-446A-4CC4-60CC7840707F}"/>
              </a:ext>
            </a:extLst>
          </p:cNvPr>
          <p:cNvSpPr txBox="1"/>
          <p:nvPr/>
        </p:nvSpPr>
        <p:spPr>
          <a:xfrm>
            <a:off x="1003233" y="4475006"/>
            <a:ext cx="24978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Aire de la base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C7831307-8B02-2C17-F6AE-AB958CE5F941}"/>
              </a:ext>
            </a:extLst>
          </p:cNvPr>
          <p:cNvSpPr txBox="1"/>
          <p:nvPr/>
        </p:nvSpPr>
        <p:spPr>
          <a:xfrm>
            <a:off x="4074238" y="4475005"/>
            <a:ext cx="3626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h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56B5D14E-F587-4C80-88D5-62D3AF08DA8E}"/>
              </a:ext>
            </a:extLst>
          </p:cNvPr>
          <p:cNvSpPr txBox="1"/>
          <p:nvPr/>
        </p:nvSpPr>
        <p:spPr>
          <a:xfrm>
            <a:off x="4529665" y="4475004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10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202FF1BD-F17D-2F6B-3640-C65EE09CBD70}"/>
              </a:ext>
            </a:extLst>
          </p:cNvPr>
          <p:cNvSpPr txBox="1"/>
          <p:nvPr/>
        </p:nvSpPr>
        <p:spPr>
          <a:xfrm>
            <a:off x="5089434" y="4475003"/>
            <a:ext cx="692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7,5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3422529F-3326-33A9-A335-A7B436E29775}"/>
              </a:ext>
            </a:extLst>
          </p:cNvPr>
          <p:cNvSpPr txBox="1"/>
          <p:nvPr/>
        </p:nvSpPr>
        <p:spPr>
          <a:xfrm>
            <a:off x="5898830" y="4470533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75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2E01A8DE-90C6-5AAE-7323-E21AA05FA235}"/>
              </a:ext>
            </a:extLst>
          </p:cNvPr>
          <p:cNvSpPr txBox="1"/>
          <p:nvPr/>
        </p:nvSpPr>
        <p:spPr>
          <a:xfrm>
            <a:off x="4140162" y="4932198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75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E85A41CF-5A2B-6487-6C74-3191FD9CB264}"/>
              </a:ext>
            </a:extLst>
          </p:cNvPr>
          <p:cNvSpPr txBox="1"/>
          <p:nvPr/>
        </p:nvSpPr>
        <p:spPr>
          <a:xfrm>
            <a:off x="5074728" y="3489566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D5692FEB-B5C3-8A50-0FF9-44AECF983D74}"/>
              </a:ext>
            </a:extLst>
          </p:cNvPr>
          <p:cNvSpPr txBox="1"/>
          <p:nvPr/>
        </p:nvSpPr>
        <p:spPr>
          <a:xfrm>
            <a:off x="5788325" y="3489565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CACD77C4-063A-81E4-8035-40A620E83290}"/>
              </a:ext>
            </a:extLst>
          </p:cNvPr>
          <p:cNvSpPr txBox="1"/>
          <p:nvPr/>
        </p:nvSpPr>
        <p:spPr>
          <a:xfrm>
            <a:off x="6522528" y="3489565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2718154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9" grpId="0"/>
      <p:bldP spid="20" grpId="0"/>
      <p:bldP spid="2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E38B384F-E86F-D75E-0A53-B87A057C0F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809" y="1667095"/>
            <a:ext cx="11952381" cy="3523809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402A0BB-35EA-2B5F-DB6B-7C9D5A278A92}"/>
              </a:ext>
            </a:extLst>
          </p:cNvPr>
          <p:cNvSpPr txBox="1"/>
          <p:nvPr/>
        </p:nvSpPr>
        <p:spPr>
          <a:xfrm>
            <a:off x="6008896" y="3310602"/>
            <a:ext cx="16578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identiques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11F9392-9118-B50E-0F18-50C27B942DEA}"/>
              </a:ext>
            </a:extLst>
          </p:cNvPr>
          <p:cNvSpPr txBox="1"/>
          <p:nvPr/>
        </p:nvSpPr>
        <p:spPr>
          <a:xfrm>
            <a:off x="4501829" y="3772267"/>
            <a:ext cx="9973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rayon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EEF632B-EAB4-4343-1D66-5A1E4E5A36D3}"/>
              </a:ext>
            </a:extLst>
          </p:cNvPr>
          <p:cNvSpPr txBox="1"/>
          <p:nvPr/>
        </p:nvSpPr>
        <p:spPr>
          <a:xfrm>
            <a:off x="6753962" y="3780621"/>
            <a:ext cx="10086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bases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1C320F8-36A5-42FC-8441-DCEA4521F096}"/>
              </a:ext>
            </a:extLst>
          </p:cNvPr>
          <p:cNvSpPr txBox="1"/>
          <p:nvPr/>
        </p:nvSpPr>
        <p:spPr>
          <a:xfrm>
            <a:off x="9546266" y="4276751"/>
            <a:ext cx="15600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rectangle</a:t>
            </a:r>
          </a:p>
        </p:txBody>
      </p:sp>
    </p:spTree>
    <p:extLst>
      <p:ext uri="{BB962C8B-B14F-4D97-AF65-F5344CB8AC3E}">
        <p14:creationId xmlns:p14="http://schemas.microsoft.com/office/powerpoint/2010/main" val="1973737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54C62BD6-BED4-414E-03F9-605C3F2626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476" y="957571"/>
            <a:ext cx="12019047" cy="4942857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E6E10C13-4619-2146-06AD-B62D663373FC}"/>
              </a:ext>
            </a:extLst>
          </p:cNvPr>
          <p:cNvSpPr txBox="1"/>
          <p:nvPr/>
        </p:nvSpPr>
        <p:spPr>
          <a:xfrm>
            <a:off x="2478296" y="927356"/>
            <a:ext cx="13179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hauteur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28B6854-AEFC-447E-568B-F56B09EA7375}"/>
              </a:ext>
            </a:extLst>
          </p:cNvPr>
          <p:cNvSpPr txBox="1"/>
          <p:nvPr/>
        </p:nvSpPr>
        <p:spPr>
          <a:xfrm>
            <a:off x="1555429" y="4034622"/>
            <a:ext cx="10086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bases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1B3CE5D-ABA5-C327-EE38-EFA329C8DA31}"/>
              </a:ext>
            </a:extLst>
          </p:cNvPr>
          <p:cNvSpPr txBox="1"/>
          <p:nvPr/>
        </p:nvSpPr>
        <p:spPr>
          <a:xfrm>
            <a:off x="2791563" y="2155022"/>
            <a:ext cx="11400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centre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A6398CF-3D84-15AA-A666-BAFCCAB220B5}"/>
              </a:ext>
            </a:extLst>
          </p:cNvPr>
          <p:cNvSpPr txBox="1"/>
          <p:nvPr/>
        </p:nvSpPr>
        <p:spPr>
          <a:xfrm>
            <a:off x="9175429" y="3572957"/>
            <a:ext cx="9973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rayon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80EF95C-83EE-3D2F-D8F1-1DF2D72F3496}"/>
              </a:ext>
            </a:extLst>
          </p:cNvPr>
          <p:cNvSpPr txBox="1"/>
          <p:nvPr/>
        </p:nvSpPr>
        <p:spPr>
          <a:xfrm>
            <a:off x="8854828" y="4736692"/>
            <a:ext cx="13179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hauteur</a:t>
            </a:r>
          </a:p>
        </p:txBody>
      </p:sp>
    </p:spTree>
    <p:extLst>
      <p:ext uri="{BB962C8B-B14F-4D97-AF65-F5344CB8AC3E}">
        <p14:creationId xmlns:p14="http://schemas.microsoft.com/office/powerpoint/2010/main" val="3218316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F1900988-71DF-F455-F1AC-873E94609E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476" y="1200428"/>
            <a:ext cx="12019047" cy="445714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D649CE62-80F9-8DE3-C517-175C179E9272}"/>
                  </a:ext>
                </a:extLst>
              </p:cNvPr>
              <p:cNvSpPr txBox="1"/>
              <p:nvPr/>
            </p:nvSpPr>
            <p:spPr>
              <a:xfrm>
                <a:off x="3121761" y="2146068"/>
                <a:ext cx="587020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𝝅</m:t>
                      </m:r>
                    </m:oMath>
                  </m:oMathPara>
                </a14:m>
                <a:endParaRPr lang="fr-FR" sz="28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D649CE62-80F9-8DE3-C517-175C179E92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21761" y="2146068"/>
                <a:ext cx="587020" cy="5232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ZoneTexte 4">
            <a:extLst>
              <a:ext uri="{FF2B5EF4-FFF2-40B4-BE49-F238E27FC236}">
                <a16:creationId xmlns:a16="http://schemas.microsoft.com/office/drawing/2014/main" id="{F896682F-12E0-2497-DB9A-05961335590F}"/>
              </a:ext>
            </a:extLst>
          </p:cNvPr>
          <p:cNvSpPr txBox="1"/>
          <p:nvPr/>
        </p:nvSpPr>
        <p:spPr>
          <a:xfrm>
            <a:off x="3883763" y="2176845"/>
            <a:ext cx="5196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r²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BF8A340-4F34-B03B-94BC-60D2141A217A}"/>
              </a:ext>
            </a:extLst>
          </p:cNvPr>
          <p:cNvSpPr txBox="1"/>
          <p:nvPr/>
        </p:nvSpPr>
        <p:spPr>
          <a:xfrm>
            <a:off x="4679629" y="2176845"/>
            <a:ext cx="13179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hauteur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CF2A461F-EE64-398A-535E-D3E48A771D84}"/>
                  </a:ext>
                </a:extLst>
              </p:cNvPr>
              <p:cNvSpPr txBox="1"/>
              <p:nvPr/>
            </p:nvSpPr>
            <p:spPr>
              <a:xfrm>
                <a:off x="674894" y="4000268"/>
                <a:ext cx="587020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𝝅</m:t>
                      </m:r>
                    </m:oMath>
                  </m:oMathPara>
                </a14:m>
                <a:endParaRPr lang="fr-FR" sz="28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CF2A461F-EE64-398A-535E-D3E48A771D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894" y="4000268"/>
                <a:ext cx="587020" cy="5232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ZoneTexte 8">
            <a:extLst>
              <a:ext uri="{FF2B5EF4-FFF2-40B4-BE49-F238E27FC236}">
                <a16:creationId xmlns:a16="http://schemas.microsoft.com/office/drawing/2014/main" id="{1CEDB0E0-FCAE-6A9A-2EC1-522CD91BF236}"/>
              </a:ext>
            </a:extLst>
          </p:cNvPr>
          <p:cNvSpPr txBox="1"/>
          <p:nvPr/>
        </p:nvSpPr>
        <p:spPr>
          <a:xfrm>
            <a:off x="1638104" y="4061823"/>
            <a:ext cx="5196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r²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170C419-BBAF-9307-D772-433BF3014173}"/>
              </a:ext>
            </a:extLst>
          </p:cNvPr>
          <p:cNvSpPr txBox="1"/>
          <p:nvPr/>
        </p:nvSpPr>
        <p:spPr>
          <a:xfrm>
            <a:off x="2756276" y="4061823"/>
            <a:ext cx="13179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hauteur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416BAB57-DC0A-F485-6C70-8D087582597F}"/>
                  </a:ext>
                </a:extLst>
              </p:cNvPr>
              <p:cNvSpPr txBox="1"/>
              <p:nvPr/>
            </p:nvSpPr>
            <p:spPr>
              <a:xfrm>
                <a:off x="4527228" y="4000268"/>
                <a:ext cx="587020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𝝅</m:t>
                      </m:r>
                    </m:oMath>
                  </m:oMathPara>
                </a14:m>
                <a:endParaRPr lang="fr-FR" sz="28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416BAB57-DC0A-F485-6C70-8D08758259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27228" y="4000268"/>
                <a:ext cx="587020" cy="52322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ZoneTexte 12">
            <a:extLst>
              <a:ext uri="{FF2B5EF4-FFF2-40B4-BE49-F238E27FC236}">
                <a16:creationId xmlns:a16="http://schemas.microsoft.com/office/drawing/2014/main" id="{C158DA68-B888-D3C3-8DAB-E5C6D11C65D9}"/>
              </a:ext>
            </a:extLst>
          </p:cNvPr>
          <p:cNvSpPr txBox="1"/>
          <p:nvPr/>
        </p:nvSpPr>
        <p:spPr>
          <a:xfrm>
            <a:off x="5143227" y="4051179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3²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981B08C7-0871-269B-77D0-C3ACC011EB25}"/>
              </a:ext>
            </a:extLst>
          </p:cNvPr>
          <p:cNvSpPr txBox="1"/>
          <p:nvPr/>
        </p:nvSpPr>
        <p:spPr>
          <a:xfrm>
            <a:off x="5871088" y="4061822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D8827C67-01F1-1569-4705-1CF7C49407AB}"/>
                  </a:ext>
                </a:extLst>
              </p:cNvPr>
              <p:cNvSpPr txBox="1"/>
              <p:nvPr/>
            </p:nvSpPr>
            <p:spPr>
              <a:xfrm>
                <a:off x="6701925" y="3989624"/>
                <a:ext cx="1016625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𝟒𝟓</m:t>
                      </m:r>
                      <m:r>
                        <a:rPr lang="fr-FR" sz="28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𝝅</m:t>
                      </m:r>
                    </m:oMath>
                  </m:oMathPara>
                </a14:m>
                <a:endParaRPr lang="fr-FR" sz="28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D8827C67-01F1-1569-4705-1CF7C49407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01925" y="3989624"/>
                <a:ext cx="1016625" cy="52322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ZoneTexte 16">
            <a:extLst>
              <a:ext uri="{FF2B5EF4-FFF2-40B4-BE49-F238E27FC236}">
                <a16:creationId xmlns:a16="http://schemas.microsoft.com/office/drawing/2014/main" id="{1959AA45-47B3-B571-75F9-408D1D2B2EE7}"/>
              </a:ext>
            </a:extLst>
          </p:cNvPr>
          <p:cNvSpPr txBox="1"/>
          <p:nvPr/>
        </p:nvSpPr>
        <p:spPr>
          <a:xfrm>
            <a:off x="6618568" y="5027456"/>
            <a:ext cx="11833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exacte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0A80B377-BBB0-5503-D0F2-60D4BB82833A}"/>
              </a:ext>
            </a:extLst>
          </p:cNvPr>
          <p:cNvSpPr txBox="1"/>
          <p:nvPr/>
        </p:nvSpPr>
        <p:spPr>
          <a:xfrm>
            <a:off x="8588888" y="4041391"/>
            <a:ext cx="10679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141,3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9061DDC5-9D27-2A70-BE02-C6CC3BFF6996}"/>
              </a:ext>
            </a:extLst>
          </p:cNvPr>
          <p:cNvSpPr txBox="1"/>
          <p:nvPr/>
        </p:nvSpPr>
        <p:spPr>
          <a:xfrm>
            <a:off x="9294035" y="5027456"/>
            <a:ext cx="16754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approchée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1CE61440-551E-42E4-281F-50F739B04DAE}"/>
              </a:ext>
            </a:extLst>
          </p:cNvPr>
          <p:cNvSpPr txBox="1"/>
          <p:nvPr/>
        </p:nvSpPr>
        <p:spPr>
          <a:xfrm>
            <a:off x="4414618" y="4598141"/>
            <a:ext cx="10679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141,3</a:t>
            </a:r>
          </a:p>
        </p:txBody>
      </p:sp>
    </p:spTree>
    <p:extLst>
      <p:ext uri="{BB962C8B-B14F-4D97-AF65-F5344CB8AC3E}">
        <p14:creationId xmlns:p14="http://schemas.microsoft.com/office/powerpoint/2010/main" val="645952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8" grpId="0"/>
      <p:bldP spid="9" grpId="0"/>
      <p:bldP spid="10" grpId="0"/>
      <p:bldP spid="11" grpId="0"/>
      <p:bldP spid="13" grpId="0"/>
      <p:bldP spid="14" grpId="0"/>
      <p:bldP spid="16" grpId="0"/>
      <p:bldP spid="17" grpId="0"/>
      <p:bldP spid="18" grpId="0"/>
      <p:bldP spid="19" grpId="0"/>
      <p:bldP spid="2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E868740A-1DEF-FF01-3D5A-E425DABDCB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075" y="0"/>
            <a:ext cx="11745849" cy="685800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9640057-312A-0E0C-AE14-533EA7751DBA}"/>
              </a:ext>
            </a:extLst>
          </p:cNvPr>
          <p:cNvSpPr txBox="1"/>
          <p:nvPr/>
        </p:nvSpPr>
        <p:spPr>
          <a:xfrm>
            <a:off x="5932767" y="582457"/>
            <a:ext cx="8595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base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C193EC3-287D-4D63-0AB0-0208E4EBCCB7}"/>
              </a:ext>
            </a:extLst>
          </p:cNvPr>
          <p:cNvSpPr txBox="1"/>
          <p:nvPr/>
        </p:nvSpPr>
        <p:spPr>
          <a:xfrm>
            <a:off x="2046567" y="1044122"/>
            <a:ext cx="14654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triangles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3397AA2-51F7-F4CB-B514-D82B8D1AAA25}"/>
              </a:ext>
            </a:extLst>
          </p:cNvPr>
          <p:cNvSpPr txBox="1"/>
          <p:nvPr/>
        </p:nvSpPr>
        <p:spPr>
          <a:xfrm>
            <a:off x="7871634" y="1505787"/>
            <a:ext cx="13179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hauteur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612C882-B116-0EE4-F3E0-DDA80A80E2CB}"/>
              </a:ext>
            </a:extLst>
          </p:cNvPr>
          <p:cNvSpPr txBox="1"/>
          <p:nvPr/>
        </p:nvSpPr>
        <p:spPr>
          <a:xfrm>
            <a:off x="9675034" y="2851987"/>
            <a:ext cx="12891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sommet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0BC474D-D8F4-0A4D-3858-4B7008420FF2}"/>
              </a:ext>
            </a:extLst>
          </p:cNvPr>
          <p:cNvSpPr txBox="1"/>
          <p:nvPr/>
        </p:nvSpPr>
        <p:spPr>
          <a:xfrm>
            <a:off x="10265358" y="4084323"/>
            <a:ext cx="8435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face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1B47C88-B234-180D-824A-591527E57538}"/>
              </a:ext>
            </a:extLst>
          </p:cNvPr>
          <p:cNvSpPr txBox="1"/>
          <p:nvPr/>
        </p:nvSpPr>
        <p:spPr>
          <a:xfrm>
            <a:off x="10020901" y="4393328"/>
            <a:ext cx="13324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latérale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856AD81-92B0-5CA4-CDD0-DAEABFF374F6}"/>
              </a:ext>
            </a:extLst>
          </p:cNvPr>
          <p:cNvSpPr txBox="1"/>
          <p:nvPr/>
        </p:nvSpPr>
        <p:spPr>
          <a:xfrm>
            <a:off x="10468680" y="5163999"/>
            <a:ext cx="9909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arête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80E81E8-4639-8118-7148-2FE21C6D545C}"/>
              </a:ext>
            </a:extLst>
          </p:cNvPr>
          <p:cNvSpPr txBox="1"/>
          <p:nvPr/>
        </p:nvSpPr>
        <p:spPr>
          <a:xfrm>
            <a:off x="6243691" y="6328088"/>
            <a:ext cx="8595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base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9BADAB6-2ED4-09CE-54C2-535CAB8566E1}"/>
              </a:ext>
            </a:extLst>
          </p:cNvPr>
          <p:cNvSpPr txBox="1"/>
          <p:nvPr/>
        </p:nvSpPr>
        <p:spPr>
          <a:xfrm>
            <a:off x="4462993" y="4007863"/>
            <a:ext cx="13179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hauteur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97AE0F55-4A53-4E5E-C827-01BD6A38C477}"/>
              </a:ext>
            </a:extLst>
          </p:cNvPr>
          <p:cNvSpPr txBox="1"/>
          <p:nvPr/>
        </p:nvSpPr>
        <p:spPr>
          <a:xfrm>
            <a:off x="2652502" y="5583045"/>
            <a:ext cx="17684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tétraèdre.</a:t>
            </a:r>
          </a:p>
        </p:txBody>
      </p:sp>
    </p:spTree>
    <p:extLst>
      <p:ext uri="{BB962C8B-B14F-4D97-AF65-F5344CB8AC3E}">
        <p14:creationId xmlns:p14="http://schemas.microsoft.com/office/powerpoint/2010/main" val="1752166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A9F5871B-DD18-D41F-DAA9-47D78DC5B2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43" y="1000428"/>
            <a:ext cx="12085714" cy="4857143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0E36C311-CED4-2CE2-C15E-87F7D8A9A668}"/>
              </a:ext>
            </a:extLst>
          </p:cNvPr>
          <p:cNvSpPr txBox="1"/>
          <p:nvPr/>
        </p:nvSpPr>
        <p:spPr>
          <a:xfrm>
            <a:off x="2676055" y="1908488"/>
            <a:ext cx="24978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Aire de la base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6DFD233-E474-2473-D83D-DFFB7E91F432}"/>
              </a:ext>
            </a:extLst>
          </p:cNvPr>
          <p:cNvSpPr txBox="1"/>
          <p:nvPr/>
        </p:nvSpPr>
        <p:spPr>
          <a:xfrm>
            <a:off x="5552100" y="1908488"/>
            <a:ext cx="3626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h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AD48B8E-3B10-4D03-FACC-57E7B4304869}"/>
              </a:ext>
            </a:extLst>
          </p:cNvPr>
          <p:cNvSpPr txBox="1"/>
          <p:nvPr/>
        </p:nvSpPr>
        <p:spPr>
          <a:xfrm>
            <a:off x="6442413" y="1908488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CB89714E-3BFE-D3B9-7D3A-5885A92D14BC}"/>
                  </a:ext>
                </a:extLst>
              </p:cNvPr>
              <p:cNvSpPr txBox="1"/>
              <p:nvPr/>
            </p:nvSpPr>
            <p:spPr>
              <a:xfrm>
                <a:off x="2125722" y="3763717"/>
                <a:ext cx="62061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𝒄</m:t>
                          </m:r>
                        </m:e>
                        <m:sub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CB89714E-3BFE-D3B9-7D3A-5885A92D14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5722" y="3763717"/>
                <a:ext cx="620618" cy="461665"/>
              </a:xfrm>
              <a:prstGeom prst="rect">
                <a:avLst/>
              </a:prstGeom>
              <a:blipFill>
                <a:blip r:embed="rId3"/>
                <a:stretch>
                  <a:fillRect b="-2632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4C2A4219-B8CD-18E6-BC61-E730CB96A15C}"/>
                  </a:ext>
                </a:extLst>
              </p:cNvPr>
              <p:cNvSpPr txBox="1"/>
              <p:nvPr/>
            </p:nvSpPr>
            <p:spPr>
              <a:xfrm>
                <a:off x="2820172" y="3763717"/>
                <a:ext cx="62061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𝒄</m:t>
                          </m:r>
                        </m:e>
                        <m:sub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4C2A4219-B8CD-18E6-BC61-E730CB96A1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20172" y="3763717"/>
                <a:ext cx="620619" cy="461665"/>
              </a:xfrm>
              <a:prstGeom prst="rect">
                <a:avLst/>
              </a:prstGeom>
              <a:blipFill>
                <a:blip r:embed="rId4"/>
                <a:stretch>
                  <a:fillRect b="-2632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ZoneTexte 13">
            <a:extLst>
              <a:ext uri="{FF2B5EF4-FFF2-40B4-BE49-F238E27FC236}">
                <a16:creationId xmlns:a16="http://schemas.microsoft.com/office/drawing/2014/main" id="{AF89D28D-0FB3-32D5-C588-0E4EEA7FC1DF}"/>
              </a:ext>
            </a:extLst>
          </p:cNvPr>
          <p:cNvSpPr txBox="1"/>
          <p:nvPr/>
        </p:nvSpPr>
        <p:spPr>
          <a:xfrm>
            <a:off x="3649722" y="3785946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5766D28D-D1C2-9CE6-F05E-06D1A09DC20A}"/>
              </a:ext>
            </a:extLst>
          </p:cNvPr>
          <p:cNvSpPr txBox="1"/>
          <p:nvPr/>
        </p:nvSpPr>
        <p:spPr>
          <a:xfrm>
            <a:off x="4365995" y="3785946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A1AE7447-D0D9-35E7-3CD4-658D7CDC90D0}"/>
              </a:ext>
            </a:extLst>
          </p:cNvPr>
          <p:cNvSpPr txBox="1"/>
          <p:nvPr/>
        </p:nvSpPr>
        <p:spPr>
          <a:xfrm>
            <a:off x="5082268" y="3785946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15C0B45C-ED0F-3F56-1EB5-26E8C5E671BD}"/>
              </a:ext>
            </a:extLst>
          </p:cNvPr>
          <p:cNvSpPr txBox="1"/>
          <p:nvPr/>
        </p:nvSpPr>
        <p:spPr>
          <a:xfrm>
            <a:off x="5803429" y="3785946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F5F37A6-44FA-CBB9-1BA2-37EF96DB8947}"/>
              </a:ext>
            </a:extLst>
          </p:cNvPr>
          <p:cNvSpPr txBox="1"/>
          <p:nvPr/>
        </p:nvSpPr>
        <p:spPr>
          <a:xfrm>
            <a:off x="6524590" y="3785946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6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B72C2A2-1432-DE58-3FB3-111CC29532EA}"/>
              </a:ext>
            </a:extLst>
          </p:cNvPr>
          <p:cNvSpPr txBox="1"/>
          <p:nvPr/>
        </p:nvSpPr>
        <p:spPr>
          <a:xfrm>
            <a:off x="4247056" y="4257015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6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1E3C1C6E-A756-BAD3-C67E-B0350507FE93}"/>
              </a:ext>
            </a:extLst>
          </p:cNvPr>
          <p:cNvSpPr txBox="1"/>
          <p:nvPr/>
        </p:nvSpPr>
        <p:spPr>
          <a:xfrm>
            <a:off x="1129846" y="4718680"/>
            <a:ext cx="24978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Aire de la base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00027A83-34BD-4BF1-A15D-2D91BFBAC5B2}"/>
              </a:ext>
            </a:extLst>
          </p:cNvPr>
          <p:cNvSpPr txBox="1"/>
          <p:nvPr/>
        </p:nvSpPr>
        <p:spPr>
          <a:xfrm>
            <a:off x="4622879" y="4728084"/>
            <a:ext cx="3626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h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292D3DC1-4D3F-C7A0-3132-EA463394B602}"/>
              </a:ext>
            </a:extLst>
          </p:cNvPr>
          <p:cNvSpPr txBox="1"/>
          <p:nvPr/>
        </p:nvSpPr>
        <p:spPr>
          <a:xfrm>
            <a:off x="5909891" y="4728084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BBD411CE-4A9C-33B7-5C80-2C648DB72EE9}"/>
              </a:ext>
            </a:extLst>
          </p:cNvPr>
          <p:cNvSpPr txBox="1"/>
          <p:nvPr/>
        </p:nvSpPr>
        <p:spPr>
          <a:xfrm>
            <a:off x="6834303" y="4728084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6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625455DC-AA1E-2C4C-FB81-3E30AFF2CAC9}"/>
              </a:ext>
            </a:extLst>
          </p:cNvPr>
          <p:cNvSpPr txBox="1"/>
          <p:nvPr/>
        </p:nvSpPr>
        <p:spPr>
          <a:xfrm>
            <a:off x="7536842" y="4736551"/>
            <a:ext cx="692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6,5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4A0FB7D3-D21E-6E19-6B45-C907F3F32A16}"/>
              </a:ext>
            </a:extLst>
          </p:cNvPr>
          <p:cNvSpPr txBox="1"/>
          <p:nvPr/>
        </p:nvSpPr>
        <p:spPr>
          <a:xfrm>
            <a:off x="8373872" y="4718679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9EBCA566-020A-6284-7F43-AEFBB68BA39D}"/>
              </a:ext>
            </a:extLst>
          </p:cNvPr>
          <p:cNvSpPr txBox="1"/>
          <p:nvPr/>
        </p:nvSpPr>
        <p:spPr>
          <a:xfrm>
            <a:off x="9204508" y="4736551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13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F153BE1F-21A6-DE35-8981-E48538BB01AC}"/>
              </a:ext>
            </a:extLst>
          </p:cNvPr>
          <p:cNvSpPr txBox="1"/>
          <p:nvPr/>
        </p:nvSpPr>
        <p:spPr>
          <a:xfrm>
            <a:off x="4178444" y="5255868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4207207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578C53B2-9E4D-5D8F-E69E-8199A4FE0D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6464" y="0"/>
            <a:ext cx="11439072" cy="685800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1250130-ACF7-2295-E19B-B566A3704421}"/>
              </a:ext>
            </a:extLst>
          </p:cNvPr>
          <p:cNvSpPr txBox="1"/>
          <p:nvPr/>
        </p:nvSpPr>
        <p:spPr>
          <a:xfrm>
            <a:off x="1508308" y="1036618"/>
            <a:ext cx="15600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rectangle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44F54C6-54BC-A623-B609-A731AFFA6513}"/>
              </a:ext>
            </a:extLst>
          </p:cNvPr>
          <p:cNvSpPr txBox="1"/>
          <p:nvPr/>
        </p:nvSpPr>
        <p:spPr>
          <a:xfrm>
            <a:off x="1078542" y="1498283"/>
            <a:ext cx="8595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base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44D8486-C7E5-F58C-3C43-1BA1B264A7E0}"/>
              </a:ext>
            </a:extLst>
          </p:cNvPr>
          <p:cNvSpPr txBox="1"/>
          <p:nvPr/>
        </p:nvSpPr>
        <p:spPr>
          <a:xfrm>
            <a:off x="5134075" y="1498282"/>
            <a:ext cx="10935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disque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70FE4F7-8A0A-B08C-F923-73541148F308}"/>
              </a:ext>
            </a:extLst>
          </p:cNvPr>
          <p:cNvSpPr txBox="1"/>
          <p:nvPr/>
        </p:nvSpPr>
        <p:spPr>
          <a:xfrm>
            <a:off x="1185222" y="1959947"/>
            <a:ext cx="13179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hauteur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9D929031-7A87-1A77-0D36-81729A9F1CEE}"/>
              </a:ext>
            </a:extLst>
          </p:cNvPr>
          <p:cNvSpPr txBox="1"/>
          <p:nvPr/>
        </p:nvSpPr>
        <p:spPr>
          <a:xfrm>
            <a:off x="5134075" y="2421612"/>
            <a:ext cx="24160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perpendiculaire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53625FDB-9409-CB09-373B-2013EB918000}"/>
              </a:ext>
            </a:extLst>
          </p:cNvPr>
          <p:cNvSpPr txBox="1"/>
          <p:nvPr/>
        </p:nvSpPr>
        <p:spPr>
          <a:xfrm>
            <a:off x="8122809" y="3293678"/>
            <a:ext cx="12891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sommet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B3BC2EC-C905-FB25-4A5D-3FBD744717F6}"/>
              </a:ext>
            </a:extLst>
          </p:cNvPr>
          <p:cNvSpPr txBox="1"/>
          <p:nvPr/>
        </p:nvSpPr>
        <p:spPr>
          <a:xfrm>
            <a:off x="7953475" y="4360478"/>
            <a:ext cx="9909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arête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74A0187-2532-C0AD-A331-980CB6C4EFB7}"/>
              </a:ext>
            </a:extLst>
          </p:cNvPr>
          <p:cNvSpPr txBox="1"/>
          <p:nvPr/>
        </p:nvSpPr>
        <p:spPr>
          <a:xfrm>
            <a:off x="7953475" y="6370935"/>
            <a:ext cx="9973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rayon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30A6B42-086A-93B7-C7E1-977A4A8089A2}"/>
              </a:ext>
            </a:extLst>
          </p:cNvPr>
          <p:cNvSpPr txBox="1"/>
          <p:nvPr/>
        </p:nvSpPr>
        <p:spPr>
          <a:xfrm>
            <a:off x="4459457" y="6400337"/>
            <a:ext cx="11400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centre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3CCF2DF6-682D-E834-DDEA-067979637EF8}"/>
              </a:ext>
            </a:extLst>
          </p:cNvPr>
          <p:cNvSpPr txBox="1"/>
          <p:nvPr/>
        </p:nvSpPr>
        <p:spPr>
          <a:xfrm>
            <a:off x="2850791" y="5054137"/>
            <a:ext cx="8595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base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26265C2A-62D5-C8DE-0A73-4B9EA390F71C}"/>
              </a:ext>
            </a:extLst>
          </p:cNvPr>
          <p:cNvSpPr txBox="1"/>
          <p:nvPr/>
        </p:nvSpPr>
        <p:spPr>
          <a:xfrm>
            <a:off x="2706857" y="4061911"/>
            <a:ext cx="13179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hauteur</a:t>
            </a:r>
          </a:p>
        </p:txBody>
      </p:sp>
    </p:spTree>
    <p:extLst>
      <p:ext uri="{BB962C8B-B14F-4D97-AF65-F5344CB8AC3E}">
        <p14:creationId xmlns:p14="http://schemas.microsoft.com/office/powerpoint/2010/main" val="2931972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EAFCA7C1-8678-1676-1C8F-64E2AEA550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43" y="1286143"/>
            <a:ext cx="12085714" cy="428571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4BC13ABF-7FEC-6314-C258-4A27C24E5689}"/>
                  </a:ext>
                </a:extLst>
              </p:cNvPr>
              <p:cNvSpPr txBox="1"/>
              <p:nvPr/>
            </p:nvSpPr>
            <p:spPr>
              <a:xfrm>
                <a:off x="2706895" y="1976734"/>
                <a:ext cx="587020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𝝅</m:t>
                      </m:r>
                    </m:oMath>
                  </m:oMathPara>
                </a14:m>
                <a:endParaRPr lang="fr-FR" sz="28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4BC13ABF-7FEC-6314-C258-4A27C24E56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6895" y="1976734"/>
                <a:ext cx="587020" cy="5232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ZoneTexte 6">
            <a:extLst>
              <a:ext uri="{FF2B5EF4-FFF2-40B4-BE49-F238E27FC236}">
                <a16:creationId xmlns:a16="http://schemas.microsoft.com/office/drawing/2014/main" id="{38B99F89-001E-7008-9F83-0F0A83593874}"/>
              </a:ext>
            </a:extLst>
          </p:cNvPr>
          <p:cNvSpPr txBox="1"/>
          <p:nvPr/>
        </p:nvSpPr>
        <p:spPr>
          <a:xfrm>
            <a:off x="3468897" y="2007511"/>
            <a:ext cx="5196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r²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8EA95AF-D640-FD35-6E52-53DB2BA2655A}"/>
              </a:ext>
            </a:extLst>
          </p:cNvPr>
          <p:cNvSpPr txBox="1"/>
          <p:nvPr/>
        </p:nvSpPr>
        <p:spPr>
          <a:xfrm>
            <a:off x="4408678" y="2025356"/>
            <a:ext cx="13179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hauteur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479A19D8-1ECD-83C7-26DB-1F0F7CDC1270}"/>
                  </a:ext>
                </a:extLst>
              </p:cNvPr>
              <p:cNvSpPr txBox="1"/>
              <p:nvPr/>
            </p:nvSpPr>
            <p:spPr>
              <a:xfrm>
                <a:off x="788483" y="3840014"/>
                <a:ext cx="587020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𝝅</m:t>
                      </m:r>
                    </m:oMath>
                  </m:oMathPara>
                </a14:m>
                <a:endParaRPr lang="fr-FR" sz="28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479A19D8-1ECD-83C7-26DB-1F0F7CDC12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8483" y="3840014"/>
                <a:ext cx="587020" cy="5232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ZoneTexte 9">
            <a:extLst>
              <a:ext uri="{FF2B5EF4-FFF2-40B4-BE49-F238E27FC236}">
                <a16:creationId xmlns:a16="http://schemas.microsoft.com/office/drawing/2014/main" id="{696C1C2E-45B8-C234-AE76-9630536BB46E}"/>
              </a:ext>
            </a:extLst>
          </p:cNvPr>
          <p:cNvSpPr txBox="1"/>
          <p:nvPr/>
        </p:nvSpPr>
        <p:spPr>
          <a:xfrm>
            <a:off x="1703143" y="3901569"/>
            <a:ext cx="5196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r²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12575F65-BB53-0B10-87F1-6A523AD2674F}"/>
              </a:ext>
            </a:extLst>
          </p:cNvPr>
          <p:cNvSpPr txBox="1"/>
          <p:nvPr/>
        </p:nvSpPr>
        <p:spPr>
          <a:xfrm>
            <a:off x="2794372" y="3901569"/>
            <a:ext cx="13179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hauteur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56681039-543A-D8AA-542E-3DB30D78C98A}"/>
                  </a:ext>
                </a:extLst>
              </p:cNvPr>
              <p:cNvSpPr txBox="1"/>
              <p:nvPr/>
            </p:nvSpPr>
            <p:spPr>
              <a:xfrm>
                <a:off x="5508980" y="3840014"/>
                <a:ext cx="587020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𝝅</m:t>
                      </m:r>
                    </m:oMath>
                  </m:oMathPara>
                </a14:m>
                <a:endParaRPr lang="fr-FR" sz="28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56681039-543A-D8AA-542E-3DB30D78C9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08980" y="3840014"/>
                <a:ext cx="587020" cy="52322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ZoneTexte 12">
            <a:extLst>
              <a:ext uri="{FF2B5EF4-FFF2-40B4-BE49-F238E27FC236}">
                <a16:creationId xmlns:a16="http://schemas.microsoft.com/office/drawing/2014/main" id="{F3BA2E38-5BD9-EDFF-A406-40E17C0279E9}"/>
              </a:ext>
            </a:extLst>
          </p:cNvPr>
          <p:cNvSpPr txBox="1"/>
          <p:nvPr/>
        </p:nvSpPr>
        <p:spPr>
          <a:xfrm>
            <a:off x="6109926" y="3901569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4²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8E3FB895-8483-C01A-E3D2-3DACFA60CF0F}"/>
              </a:ext>
            </a:extLst>
          </p:cNvPr>
          <p:cNvSpPr txBox="1"/>
          <p:nvPr/>
        </p:nvSpPr>
        <p:spPr>
          <a:xfrm>
            <a:off x="6802491" y="3892488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6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E358420D-9EF9-7007-977E-A666D6FBB36B}"/>
                  </a:ext>
                </a:extLst>
              </p:cNvPr>
              <p:cNvSpPr txBox="1"/>
              <p:nvPr/>
            </p:nvSpPr>
            <p:spPr>
              <a:xfrm>
                <a:off x="8571332" y="3846657"/>
                <a:ext cx="1016625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𝟑𝟐</m:t>
                      </m:r>
                      <m:r>
                        <a:rPr lang="fr-FR" sz="28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𝝅</m:t>
                      </m:r>
                    </m:oMath>
                  </m:oMathPara>
                </a14:m>
                <a:endParaRPr lang="fr-FR" sz="28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E358420D-9EF9-7007-977E-A666D6FBB3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71332" y="3846657"/>
                <a:ext cx="1016625" cy="52322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ZoneTexte 15">
            <a:extLst>
              <a:ext uri="{FF2B5EF4-FFF2-40B4-BE49-F238E27FC236}">
                <a16:creationId xmlns:a16="http://schemas.microsoft.com/office/drawing/2014/main" id="{4A7AA1C0-F7F5-9407-D925-C57CEC38EC22}"/>
              </a:ext>
            </a:extLst>
          </p:cNvPr>
          <p:cNvSpPr txBox="1"/>
          <p:nvPr/>
        </p:nvSpPr>
        <p:spPr>
          <a:xfrm>
            <a:off x="6802491" y="4881777"/>
            <a:ext cx="11833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exacte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AB307D18-3038-578C-B4FF-A9CC657344F3}"/>
              </a:ext>
            </a:extLst>
          </p:cNvPr>
          <p:cNvSpPr txBox="1"/>
          <p:nvPr/>
        </p:nvSpPr>
        <p:spPr>
          <a:xfrm>
            <a:off x="10329446" y="3870791"/>
            <a:ext cx="10679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100,5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6D02AB31-CA66-5E40-D8DB-0198F8E14560}"/>
              </a:ext>
            </a:extLst>
          </p:cNvPr>
          <p:cNvSpPr txBox="1"/>
          <p:nvPr/>
        </p:nvSpPr>
        <p:spPr>
          <a:xfrm>
            <a:off x="9895171" y="4881776"/>
            <a:ext cx="16754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approchée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D0FAE69-C5E7-E0D5-3B11-5EFBF133D838}"/>
              </a:ext>
            </a:extLst>
          </p:cNvPr>
          <p:cNvSpPr txBox="1"/>
          <p:nvPr/>
        </p:nvSpPr>
        <p:spPr>
          <a:xfrm>
            <a:off x="4359187" y="4420111"/>
            <a:ext cx="10679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100,5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EAE4F36C-5A48-2418-6065-4EB6115C73D6}"/>
              </a:ext>
            </a:extLst>
          </p:cNvPr>
          <p:cNvSpPr txBox="1"/>
          <p:nvPr/>
        </p:nvSpPr>
        <p:spPr>
          <a:xfrm>
            <a:off x="6203702" y="2038289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0682E1E1-D34D-0179-5BCA-104FB2189583}"/>
              </a:ext>
            </a:extLst>
          </p:cNvPr>
          <p:cNvSpPr txBox="1"/>
          <p:nvPr/>
        </p:nvSpPr>
        <p:spPr>
          <a:xfrm>
            <a:off x="4840724" y="3892488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76CDB70F-EC7E-C5DB-AF0B-007144CD00A4}"/>
              </a:ext>
            </a:extLst>
          </p:cNvPr>
          <p:cNvSpPr txBox="1"/>
          <p:nvPr/>
        </p:nvSpPr>
        <p:spPr>
          <a:xfrm>
            <a:off x="7540033" y="3892488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780137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TM03457444[[fn=Base]]</Template>
  <TotalTime>1231</TotalTime>
  <Words>184</Words>
  <Application>Microsoft Office PowerPoint</Application>
  <PresentationFormat>Grand écran</PresentationFormat>
  <Paragraphs>146</Paragraphs>
  <Slides>13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20" baseType="lpstr">
      <vt:lpstr>Arial</vt:lpstr>
      <vt:lpstr>Calibri</vt:lpstr>
      <vt:lpstr>Calibri Light</vt:lpstr>
      <vt:lpstr>Cambria Math</vt:lpstr>
      <vt:lpstr>Comic Sans MS</vt:lpstr>
      <vt:lpstr>Forte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Grégory Mallet</dc:creator>
  <cp:lastModifiedBy>Grégory Mallet</cp:lastModifiedBy>
  <cp:revision>63</cp:revision>
  <dcterms:created xsi:type="dcterms:W3CDTF">2014-09-07T17:19:12Z</dcterms:created>
  <dcterms:modified xsi:type="dcterms:W3CDTF">2022-11-28T16:34:58Z</dcterms:modified>
</cp:coreProperties>
</file>