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3" r:id="rId5"/>
    <p:sldId id="265" r:id="rId6"/>
    <p:sldId id="266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028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434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3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588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22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1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430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90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32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73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1B13-5D83-47BC-8BEF-1039FB138214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73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31B13-5D83-47BC-8BEF-1039FB138214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926B9-3E44-426E-9FD3-46B57BE6D2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501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8.png"/><Relationship Id="rId7" Type="http://schemas.openxmlformats.org/officeDocument/2006/relationships/image" Target="../media/image110.png"/><Relationship Id="rId12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11" Type="http://schemas.openxmlformats.org/officeDocument/2006/relationships/image" Target="../media/image150.png"/><Relationship Id="rId5" Type="http://schemas.openxmlformats.org/officeDocument/2006/relationships/image" Target="../media/image90.png"/><Relationship Id="rId10" Type="http://schemas.openxmlformats.org/officeDocument/2006/relationships/image" Target="../media/image140.png"/><Relationship Id="rId4" Type="http://schemas.openxmlformats.org/officeDocument/2006/relationships/image" Target="../media/image19.png"/><Relationship Id="rId9" Type="http://schemas.openxmlformats.org/officeDocument/2006/relationships/image" Target="../media/image1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0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1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F86B142-342D-4238-734F-A2B149158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3" y="0"/>
            <a:ext cx="11695814" cy="6858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/>
              <p:cNvSpPr txBox="1"/>
              <p:nvPr/>
            </p:nvSpPr>
            <p:spPr>
              <a:xfrm>
                <a:off x="2768090" y="2454149"/>
                <a:ext cx="646459" cy="4684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rad>
                    </m:oMath>
                  </m:oMathPara>
                </a14:m>
                <a:endParaRPr lang="fr-FR" sz="2400" b="1" dirty="0"/>
              </a:p>
            </p:txBody>
          </p:sp>
        </mc:Choice>
        <mc:Fallback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090" y="2454149"/>
                <a:ext cx="646459" cy="4684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6E3803D5-AC8E-4EAA-A95B-D71FCAD0CA6E}"/>
              </a:ext>
            </a:extLst>
          </p:cNvPr>
          <p:cNvSpPr txBox="1"/>
          <p:nvPr/>
        </p:nvSpPr>
        <p:spPr>
          <a:xfrm>
            <a:off x="5452897" y="2483975"/>
            <a:ext cx="115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38320D-E588-40C2-B1B8-A4D34A6FCEF7}"/>
              </a:ext>
            </a:extLst>
          </p:cNvPr>
          <p:cNvSpPr txBox="1"/>
          <p:nvPr/>
        </p:nvSpPr>
        <p:spPr>
          <a:xfrm>
            <a:off x="7343368" y="297569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45FDE37-B569-4271-A569-F7AA247712E0}"/>
              </a:ext>
            </a:extLst>
          </p:cNvPr>
          <p:cNvSpPr txBox="1"/>
          <p:nvPr/>
        </p:nvSpPr>
        <p:spPr>
          <a:xfrm>
            <a:off x="2726267" y="351857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9FEB507-D4B5-4D1C-A000-432212BF2AA5}"/>
              </a:ext>
            </a:extLst>
          </p:cNvPr>
          <p:cNvSpPr txBox="1"/>
          <p:nvPr/>
        </p:nvSpPr>
        <p:spPr>
          <a:xfrm>
            <a:off x="3614265" y="355071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948B4CA-691F-4AF5-AE3F-18D4E05BC108}"/>
              </a:ext>
            </a:extLst>
          </p:cNvPr>
          <p:cNvSpPr txBox="1"/>
          <p:nvPr/>
        </p:nvSpPr>
        <p:spPr>
          <a:xfrm>
            <a:off x="6209275" y="353499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AC0D146-A419-4431-8E45-BA03C8540AC2}"/>
              </a:ext>
            </a:extLst>
          </p:cNvPr>
          <p:cNvSpPr txBox="1"/>
          <p:nvPr/>
        </p:nvSpPr>
        <p:spPr>
          <a:xfrm>
            <a:off x="7102838" y="3561440"/>
            <a:ext cx="316833" cy="46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A80E117-E90F-449F-A2D9-B9C54E0A6FB5}"/>
              </a:ext>
            </a:extLst>
          </p:cNvPr>
          <p:cNvSpPr txBox="1"/>
          <p:nvPr/>
        </p:nvSpPr>
        <p:spPr>
          <a:xfrm>
            <a:off x="9739207" y="3550719"/>
            <a:ext cx="679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3E3E92B-433A-45B3-BEFF-8E277213835A}"/>
              </a:ext>
            </a:extLst>
          </p:cNvPr>
          <p:cNvSpPr txBox="1"/>
          <p:nvPr/>
        </p:nvSpPr>
        <p:spPr>
          <a:xfrm>
            <a:off x="10522824" y="3569080"/>
            <a:ext cx="559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DE1916-04E6-45D1-A6C3-97995DCBF835}"/>
              </a:ext>
            </a:extLst>
          </p:cNvPr>
          <p:cNvSpPr txBox="1"/>
          <p:nvPr/>
        </p:nvSpPr>
        <p:spPr>
          <a:xfrm>
            <a:off x="2218663" y="520904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AAC592-4D76-4859-8B41-6B2D613FFD4C}"/>
              </a:ext>
            </a:extLst>
          </p:cNvPr>
          <p:cNvSpPr txBox="1"/>
          <p:nvPr/>
        </p:nvSpPr>
        <p:spPr>
          <a:xfrm>
            <a:off x="2962942" y="520904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03F6E1-066B-40B3-A883-0F238808285E}"/>
              </a:ext>
            </a:extLst>
          </p:cNvPr>
          <p:cNvSpPr txBox="1"/>
          <p:nvPr/>
        </p:nvSpPr>
        <p:spPr>
          <a:xfrm>
            <a:off x="3707221" y="520904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1B3866B-E6E5-4F18-BCA4-AABF44B093FC}"/>
              </a:ext>
            </a:extLst>
          </p:cNvPr>
          <p:cNvSpPr txBox="1"/>
          <p:nvPr/>
        </p:nvSpPr>
        <p:spPr>
          <a:xfrm>
            <a:off x="4503754" y="520904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2924485-F39B-43DB-B733-D06CFC3206C6}"/>
              </a:ext>
            </a:extLst>
          </p:cNvPr>
          <p:cNvSpPr txBox="1"/>
          <p:nvPr/>
        </p:nvSpPr>
        <p:spPr>
          <a:xfrm>
            <a:off x="5136968" y="520904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106F191-74D5-447F-B681-659420A9E3B2}"/>
              </a:ext>
            </a:extLst>
          </p:cNvPr>
          <p:cNvSpPr txBox="1"/>
          <p:nvPr/>
        </p:nvSpPr>
        <p:spPr>
          <a:xfrm>
            <a:off x="5911349" y="520904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ABA290B-2611-45FF-89A2-427DAEF608E9}"/>
              </a:ext>
            </a:extLst>
          </p:cNvPr>
          <p:cNvSpPr txBox="1"/>
          <p:nvPr/>
        </p:nvSpPr>
        <p:spPr>
          <a:xfrm>
            <a:off x="6639224" y="520904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CD55780-8BD8-4A21-BB9D-A37F5769A11A}"/>
              </a:ext>
            </a:extLst>
          </p:cNvPr>
          <p:cNvSpPr txBox="1"/>
          <p:nvPr/>
        </p:nvSpPr>
        <p:spPr>
          <a:xfrm>
            <a:off x="7383627" y="520904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49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F419487-4F66-43D3-B8F4-1B7D1D04D340}"/>
              </a:ext>
            </a:extLst>
          </p:cNvPr>
          <p:cNvSpPr txBox="1"/>
          <p:nvPr/>
        </p:nvSpPr>
        <p:spPr>
          <a:xfrm>
            <a:off x="8138894" y="520904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64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AF3BE67-50E5-424B-AB73-28EBADF37F0D}"/>
              </a:ext>
            </a:extLst>
          </p:cNvPr>
          <p:cNvSpPr txBox="1"/>
          <p:nvPr/>
        </p:nvSpPr>
        <p:spPr>
          <a:xfrm>
            <a:off x="8875194" y="520904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81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B618D44-C796-42E5-A718-6D4611FA1458}"/>
              </a:ext>
            </a:extLst>
          </p:cNvPr>
          <p:cNvSpPr txBox="1"/>
          <p:nvPr/>
        </p:nvSpPr>
        <p:spPr>
          <a:xfrm>
            <a:off x="9513950" y="5209046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D5AE408-38A4-4060-8F70-78DD253DA729}"/>
              </a:ext>
            </a:extLst>
          </p:cNvPr>
          <p:cNvSpPr txBox="1"/>
          <p:nvPr/>
        </p:nvSpPr>
        <p:spPr>
          <a:xfrm>
            <a:off x="10285745" y="5209046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121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4A9355A-1BEE-46DB-A509-D1196A90C5DC}"/>
              </a:ext>
            </a:extLst>
          </p:cNvPr>
          <p:cNvSpPr txBox="1"/>
          <p:nvPr/>
        </p:nvSpPr>
        <p:spPr>
          <a:xfrm>
            <a:off x="10987493" y="5209046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144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0253408-A1EA-472C-91DD-DD1135D5D3E5}"/>
              </a:ext>
            </a:extLst>
          </p:cNvPr>
          <p:cNvSpPr txBox="1"/>
          <p:nvPr/>
        </p:nvSpPr>
        <p:spPr>
          <a:xfrm>
            <a:off x="4097041" y="573007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B3BE38D-0ADF-4865-BFEE-E1EBFA665D54}"/>
              </a:ext>
            </a:extLst>
          </p:cNvPr>
          <p:cNvSpPr txBox="1"/>
          <p:nvPr/>
        </p:nvSpPr>
        <p:spPr>
          <a:xfrm>
            <a:off x="5469568" y="572755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25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8AD9314-EE0C-4D06-809A-CB30E1CE57C5}"/>
              </a:ext>
            </a:extLst>
          </p:cNvPr>
          <p:cNvSpPr txBox="1"/>
          <p:nvPr/>
        </p:nvSpPr>
        <p:spPr>
          <a:xfrm>
            <a:off x="9685388" y="57465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62F341E-1385-4FCD-B5A3-67B51E1E65BA}"/>
              </a:ext>
            </a:extLst>
          </p:cNvPr>
          <p:cNvSpPr txBox="1"/>
          <p:nvPr/>
        </p:nvSpPr>
        <p:spPr>
          <a:xfrm>
            <a:off x="11246916" y="574652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4525C20-C5ED-47A0-89DC-CE7CD9FAB6FE}"/>
              </a:ext>
            </a:extLst>
          </p:cNvPr>
          <p:cNvSpPr txBox="1"/>
          <p:nvPr/>
        </p:nvSpPr>
        <p:spPr>
          <a:xfrm>
            <a:off x="3149051" y="6346153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4,12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2B3A3C4-D7C5-4C5C-B342-03C53C487247}"/>
              </a:ext>
            </a:extLst>
          </p:cNvPr>
          <p:cNvSpPr txBox="1"/>
          <p:nvPr/>
        </p:nvSpPr>
        <p:spPr>
          <a:xfrm>
            <a:off x="6983612" y="635111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A853F6B-93A5-401B-8AF6-05346E31DB9C}"/>
                  </a:ext>
                </a:extLst>
              </p:cNvPr>
              <p:cNvSpPr txBox="1"/>
              <p:nvPr/>
            </p:nvSpPr>
            <p:spPr>
              <a:xfrm>
                <a:off x="6288730" y="5754233"/>
                <a:ext cx="771493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e>
                      </m:rad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A853F6B-93A5-401B-8AF6-05346E31D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8730" y="5754233"/>
                <a:ext cx="771493" cy="4364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A92CBE8-EFD1-4B80-9227-888F3AC7B8C2}"/>
                  </a:ext>
                </a:extLst>
              </p:cNvPr>
              <p:cNvSpPr txBox="1"/>
              <p:nvPr/>
            </p:nvSpPr>
            <p:spPr>
              <a:xfrm>
                <a:off x="7850258" y="5746530"/>
                <a:ext cx="771493" cy="4426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e>
                      </m:rad>
                    </m:oMath>
                  </m:oMathPara>
                </a14:m>
                <a:endParaRPr lang="fr-FR" sz="20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A92CBE8-EFD1-4B80-9227-888F3AC7B8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258" y="5746530"/>
                <a:ext cx="771493" cy="4426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472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4" grpId="0"/>
      <p:bldP spid="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3935334-5105-5024-114F-676E97D53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37" y="736780"/>
            <a:ext cx="11673334" cy="380038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660EC5E-B546-7521-D3E2-FB40B177D3CF}"/>
              </a:ext>
            </a:extLst>
          </p:cNvPr>
          <p:cNvSpPr txBox="1"/>
          <p:nvPr/>
        </p:nvSpPr>
        <p:spPr>
          <a:xfrm>
            <a:off x="1941441" y="131230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729A23F-0C37-6AF4-49BE-37084D83AFA0}"/>
              </a:ext>
            </a:extLst>
          </p:cNvPr>
          <p:cNvSpPr txBox="1"/>
          <p:nvPr/>
        </p:nvSpPr>
        <p:spPr>
          <a:xfrm>
            <a:off x="4253567" y="131230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4CB3B7A-C207-225D-EEEF-EEA15669AE38}"/>
              </a:ext>
            </a:extLst>
          </p:cNvPr>
          <p:cNvSpPr txBox="1"/>
          <p:nvPr/>
        </p:nvSpPr>
        <p:spPr>
          <a:xfrm>
            <a:off x="6532995" y="131230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4A21519-4109-D7DB-5F6B-AAA09CF21D7B}"/>
              </a:ext>
            </a:extLst>
          </p:cNvPr>
          <p:cNvSpPr txBox="1"/>
          <p:nvPr/>
        </p:nvSpPr>
        <p:spPr>
          <a:xfrm>
            <a:off x="8845121" y="1312303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52AE074-2BC2-06FE-7192-C9AC7D3292C6}"/>
              </a:ext>
            </a:extLst>
          </p:cNvPr>
          <p:cNvSpPr txBox="1"/>
          <p:nvPr/>
        </p:nvSpPr>
        <p:spPr>
          <a:xfrm>
            <a:off x="10960243" y="1312302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0,3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FDF62DC-D6DD-B756-C8DC-4764262D073D}"/>
                  </a:ext>
                </a:extLst>
              </p:cNvPr>
              <p:cNvSpPr txBox="1"/>
              <p:nvPr/>
            </p:nvSpPr>
            <p:spPr>
              <a:xfrm>
                <a:off x="1188151" y="2292021"/>
                <a:ext cx="704167" cy="5038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rad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FDF62DC-D6DD-B756-C8DC-4764262D0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151" y="2292021"/>
                <a:ext cx="704167" cy="5038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8BFB4E1-4FB9-1CC9-1DEF-B7F5C74040EE}"/>
                  </a:ext>
                </a:extLst>
              </p:cNvPr>
              <p:cNvSpPr txBox="1"/>
              <p:nvPr/>
            </p:nvSpPr>
            <p:spPr>
              <a:xfrm>
                <a:off x="2638128" y="2292021"/>
                <a:ext cx="704167" cy="505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e>
                      </m:rad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8BFB4E1-4FB9-1CC9-1DEF-B7F5C7404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128" y="2292021"/>
                <a:ext cx="704167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ZoneTexte 32">
            <a:extLst>
              <a:ext uri="{FF2B5EF4-FFF2-40B4-BE49-F238E27FC236}">
                <a16:creationId xmlns:a16="http://schemas.microsoft.com/office/drawing/2014/main" id="{C3F39CDC-B25E-9458-3E71-5F4BF2C7C848}"/>
              </a:ext>
            </a:extLst>
          </p:cNvPr>
          <p:cNvSpPr txBox="1"/>
          <p:nvPr/>
        </p:nvSpPr>
        <p:spPr>
          <a:xfrm>
            <a:off x="1781459" y="27200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7DE1E13-3134-348D-A7B4-FFFD6F782CA4}"/>
              </a:ext>
            </a:extLst>
          </p:cNvPr>
          <p:cNvSpPr txBox="1"/>
          <p:nvPr/>
        </p:nvSpPr>
        <p:spPr>
          <a:xfrm>
            <a:off x="3156186" y="272002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5B37D291-5568-6222-E4C8-9B3264C93F99}"/>
                  </a:ext>
                </a:extLst>
              </p:cNvPr>
              <p:cNvSpPr txBox="1"/>
              <p:nvPr/>
            </p:nvSpPr>
            <p:spPr>
              <a:xfrm>
                <a:off x="4625785" y="2283173"/>
                <a:ext cx="888513" cy="5127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e>
                      </m:rad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5B37D291-5568-6222-E4C8-9B3264C93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785" y="2283173"/>
                <a:ext cx="888513" cy="5127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D0332BC-79E8-4075-A7B5-F0E7F6153C0A}"/>
                  </a:ext>
                </a:extLst>
              </p:cNvPr>
              <p:cNvSpPr txBox="1"/>
              <p:nvPr/>
            </p:nvSpPr>
            <p:spPr>
              <a:xfrm>
                <a:off x="6469045" y="2283173"/>
                <a:ext cx="888513" cy="505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</m:e>
                      </m:rad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D0332BC-79E8-4075-A7B5-F0E7F6153C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9045" y="2283173"/>
                <a:ext cx="888513" cy="5052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ZoneTexte 37">
            <a:extLst>
              <a:ext uri="{FF2B5EF4-FFF2-40B4-BE49-F238E27FC236}">
                <a16:creationId xmlns:a16="http://schemas.microsoft.com/office/drawing/2014/main" id="{ACE9F2FE-B46E-BBEC-5566-DB0A9CCF0FD7}"/>
              </a:ext>
            </a:extLst>
          </p:cNvPr>
          <p:cNvSpPr txBox="1"/>
          <p:nvPr/>
        </p:nvSpPr>
        <p:spPr>
          <a:xfrm>
            <a:off x="4905994" y="269658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E95F711-EFFF-D9F9-62F9-1C04FE31DDB5}"/>
              </a:ext>
            </a:extLst>
          </p:cNvPr>
          <p:cNvSpPr txBox="1"/>
          <p:nvPr/>
        </p:nvSpPr>
        <p:spPr>
          <a:xfrm>
            <a:off x="6440661" y="269658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BBC93491-9F2D-9AD5-2926-C991E8E58299}"/>
                  </a:ext>
                </a:extLst>
              </p:cNvPr>
              <p:cNvSpPr txBox="1"/>
              <p:nvPr/>
            </p:nvSpPr>
            <p:spPr>
              <a:xfrm>
                <a:off x="8400864" y="2275672"/>
                <a:ext cx="888513" cy="505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𝟒𝟗</m:t>
                          </m:r>
                        </m:e>
                      </m:rad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BBC93491-9F2D-9AD5-2926-C991E8E58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0864" y="2275672"/>
                <a:ext cx="888513" cy="5052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7CE1516B-F71A-F80B-23B8-965FE1D44A5A}"/>
                  </a:ext>
                </a:extLst>
              </p:cNvPr>
              <p:cNvSpPr txBox="1"/>
              <p:nvPr/>
            </p:nvSpPr>
            <p:spPr>
              <a:xfrm>
                <a:off x="10136367" y="2283172"/>
                <a:ext cx="888513" cy="505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𝟔𝟒</m:t>
                          </m:r>
                        </m:e>
                      </m:rad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7CE1516B-F71A-F80B-23B8-965FE1D44A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6367" y="2283172"/>
                <a:ext cx="888513" cy="5052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ZoneTexte 41">
            <a:extLst>
              <a:ext uri="{FF2B5EF4-FFF2-40B4-BE49-F238E27FC236}">
                <a16:creationId xmlns:a16="http://schemas.microsoft.com/office/drawing/2014/main" id="{458367E0-ECAE-FA7D-F1CE-E06796D3B8F3}"/>
              </a:ext>
            </a:extLst>
          </p:cNvPr>
          <p:cNvSpPr txBox="1"/>
          <p:nvPr/>
        </p:nvSpPr>
        <p:spPr>
          <a:xfrm>
            <a:off x="8639926" y="272002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80EC7DE0-90E3-8CDE-F8A7-80C7686D1D86}"/>
              </a:ext>
            </a:extLst>
          </p:cNvPr>
          <p:cNvSpPr txBox="1"/>
          <p:nvPr/>
        </p:nvSpPr>
        <p:spPr>
          <a:xfrm>
            <a:off x="10174593" y="269658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B4490BED-90FA-0F1B-8F61-9D1030FAA0FC}"/>
              </a:ext>
            </a:extLst>
          </p:cNvPr>
          <p:cNvSpPr txBox="1"/>
          <p:nvPr/>
        </p:nvSpPr>
        <p:spPr>
          <a:xfrm>
            <a:off x="2705590" y="375468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C8BA28E-99C0-2806-7FFE-84FE4B29C68B}"/>
              </a:ext>
            </a:extLst>
          </p:cNvPr>
          <p:cNvSpPr txBox="1"/>
          <p:nvPr/>
        </p:nvSpPr>
        <p:spPr>
          <a:xfrm>
            <a:off x="5393272" y="383129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13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FF02E143-8E2E-64EF-D227-E3BBB2E9A445}"/>
              </a:ext>
            </a:extLst>
          </p:cNvPr>
          <p:cNvSpPr txBox="1"/>
          <p:nvPr/>
        </p:nvSpPr>
        <p:spPr>
          <a:xfrm>
            <a:off x="10300738" y="375468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174911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5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D4D341-FA6D-4A14-3083-8B2A048A3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345535-F413-B63B-7067-C8542E690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12A6A51-A470-A64B-1698-CDBF4C708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04" y="168688"/>
            <a:ext cx="11857181" cy="625823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CF4561B-D4AC-5A78-659E-0D1585775CE1}"/>
              </a:ext>
            </a:extLst>
          </p:cNvPr>
          <p:cNvSpPr txBox="1"/>
          <p:nvPr/>
        </p:nvSpPr>
        <p:spPr>
          <a:xfrm>
            <a:off x="318213" y="2138876"/>
            <a:ext cx="5562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On sait que le triangle ABC est rectangle en A.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B4B9014-B57A-A60E-90B9-35AB9DE7D23B}"/>
              </a:ext>
            </a:extLst>
          </p:cNvPr>
          <p:cNvSpPr txBox="1"/>
          <p:nvPr/>
        </p:nvSpPr>
        <p:spPr>
          <a:xfrm>
            <a:off x="318213" y="2512377"/>
            <a:ext cx="4881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D’après le théorème de Pythagore, on a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FBB48E-2B2C-1DDA-4AD8-56408E5948FF}"/>
              </a:ext>
            </a:extLst>
          </p:cNvPr>
          <p:cNvSpPr txBox="1"/>
          <p:nvPr/>
        </p:nvSpPr>
        <p:spPr>
          <a:xfrm>
            <a:off x="1663132" y="2884554"/>
            <a:ext cx="287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BC² = AB² + AC²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FD97D1-C2EA-4B38-5F69-261E81ACDC85}"/>
              </a:ext>
            </a:extLst>
          </p:cNvPr>
          <p:cNvSpPr txBox="1"/>
          <p:nvPr/>
        </p:nvSpPr>
        <p:spPr>
          <a:xfrm>
            <a:off x="1663132" y="3346288"/>
            <a:ext cx="2414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BC² = 5² + 8²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A31ECE3-25D8-06A1-D9B2-92632BA97A5C}"/>
              </a:ext>
            </a:extLst>
          </p:cNvPr>
          <p:cNvSpPr txBox="1"/>
          <p:nvPr/>
        </p:nvSpPr>
        <p:spPr>
          <a:xfrm>
            <a:off x="1663132" y="3808022"/>
            <a:ext cx="2414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BC² = 25 + 64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CB5C72F-6F41-92B3-52A9-33A06CB43BCD}"/>
              </a:ext>
            </a:extLst>
          </p:cNvPr>
          <p:cNvSpPr txBox="1"/>
          <p:nvPr/>
        </p:nvSpPr>
        <p:spPr>
          <a:xfrm>
            <a:off x="1663132" y="4269687"/>
            <a:ext cx="1585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BC² = 89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5A9D1F7-3D77-A999-6B78-CDF1A88FD7E1}"/>
                  </a:ext>
                </a:extLst>
              </p:cNvPr>
              <p:cNvSpPr txBox="1"/>
              <p:nvPr/>
            </p:nvSpPr>
            <p:spPr>
              <a:xfrm>
                <a:off x="1663132" y="4773788"/>
                <a:ext cx="1593834" cy="4963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BC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4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𝟖𝟗</m:t>
                        </m:r>
                      </m:e>
                    </m:rad>
                  </m:oMath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5A9D1F7-3D77-A999-6B78-CDF1A88FD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132" y="4773788"/>
                <a:ext cx="1593834" cy="496354"/>
              </a:xfrm>
              <a:prstGeom prst="rect">
                <a:avLst/>
              </a:prstGeom>
              <a:blipFill>
                <a:blip r:embed="rId3"/>
                <a:stretch>
                  <a:fillRect l="-6130" t="-2439" b="-268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68CA7A4-7DD5-CB06-DA69-285F929EC62D}"/>
                  </a:ext>
                </a:extLst>
              </p:cNvPr>
              <p:cNvSpPr txBox="1"/>
              <p:nvPr/>
            </p:nvSpPr>
            <p:spPr>
              <a:xfrm>
                <a:off x="380775" y="5405079"/>
                <a:ext cx="4349396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[BC] mesure exactement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𝟖𝟗</m:t>
                        </m:r>
                      </m:e>
                    </m:rad>
                  </m:oMath>
                </a14:m>
                <a:r>
                  <a:rPr lang="fr-FR" sz="20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cm.</a:t>
                </a: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68CA7A4-7DD5-CB06-DA69-285F929EC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75" y="5405079"/>
                <a:ext cx="4349396" cy="429092"/>
              </a:xfrm>
              <a:prstGeom prst="rect">
                <a:avLst/>
              </a:prstGeom>
              <a:blipFill>
                <a:blip r:embed="rId4"/>
                <a:stretch>
                  <a:fillRect l="-1401" t="-2857" r="-700" b="-2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ZoneTexte 19">
            <a:extLst>
              <a:ext uri="{FF2B5EF4-FFF2-40B4-BE49-F238E27FC236}">
                <a16:creationId xmlns:a16="http://schemas.microsoft.com/office/drawing/2014/main" id="{95FF86E6-4657-3DC4-8C29-A4FF78E67A14}"/>
              </a:ext>
            </a:extLst>
          </p:cNvPr>
          <p:cNvSpPr txBox="1"/>
          <p:nvPr/>
        </p:nvSpPr>
        <p:spPr>
          <a:xfrm>
            <a:off x="6096000" y="2323542"/>
            <a:ext cx="5567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On sait que le triangle GHI est rectangle en G.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D0FB71D-7782-5896-45FC-626C1B66EEFC}"/>
              </a:ext>
            </a:extLst>
          </p:cNvPr>
          <p:cNvSpPr txBox="1"/>
          <p:nvPr/>
        </p:nvSpPr>
        <p:spPr>
          <a:xfrm>
            <a:off x="6096000" y="2697043"/>
            <a:ext cx="4881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D’après le théorème de Pythagore, on a :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BA95039-A50E-086F-382F-B45DFFB412BE}"/>
              </a:ext>
            </a:extLst>
          </p:cNvPr>
          <p:cNvSpPr txBox="1"/>
          <p:nvPr/>
        </p:nvSpPr>
        <p:spPr>
          <a:xfrm>
            <a:off x="7440919" y="3069220"/>
            <a:ext cx="2882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HI² = GI² + GH²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5E6678D-124A-D34E-0D09-B0C1259F21C7}"/>
                  </a:ext>
                </a:extLst>
              </p:cNvPr>
              <p:cNvSpPr txBox="1"/>
              <p:nvPr/>
            </p:nvSpPr>
            <p:spPr>
              <a:xfrm>
                <a:off x="7440919" y="3530954"/>
                <a:ext cx="3015697" cy="4967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𝟕𝟒</m:t>
                        </m:r>
                      </m:e>
                    </m:rad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)² = GI² + 5²</a:t>
                </a: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5E6678D-124A-D34E-0D09-B0C1259F2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919" y="3530954"/>
                <a:ext cx="3015697" cy="496739"/>
              </a:xfrm>
              <a:prstGeom prst="rect">
                <a:avLst/>
              </a:prstGeom>
              <a:blipFill>
                <a:blip r:embed="rId5"/>
                <a:stretch>
                  <a:fillRect l="-3239" t="-2439" r="-2429" b="-268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ZoneTexte 23">
            <a:extLst>
              <a:ext uri="{FF2B5EF4-FFF2-40B4-BE49-F238E27FC236}">
                <a16:creationId xmlns:a16="http://schemas.microsoft.com/office/drawing/2014/main" id="{1AFD087E-890D-9175-300A-865C9D20B25B}"/>
              </a:ext>
            </a:extLst>
          </p:cNvPr>
          <p:cNvSpPr txBox="1"/>
          <p:nvPr/>
        </p:nvSpPr>
        <p:spPr>
          <a:xfrm>
            <a:off x="7440919" y="3992688"/>
            <a:ext cx="2408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74 = GI² + 25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B035BE3-BC41-28D9-345D-4F92F5BFBD82}"/>
              </a:ext>
            </a:extLst>
          </p:cNvPr>
          <p:cNvSpPr txBox="1"/>
          <p:nvPr/>
        </p:nvSpPr>
        <p:spPr>
          <a:xfrm>
            <a:off x="7440919" y="4454353"/>
            <a:ext cx="2408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GI² = 74 - 25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E113F87-FF19-AEB1-9E2E-28732E3A9C45}"/>
              </a:ext>
            </a:extLst>
          </p:cNvPr>
          <p:cNvSpPr txBox="1"/>
          <p:nvPr/>
        </p:nvSpPr>
        <p:spPr>
          <a:xfrm>
            <a:off x="7440919" y="4879970"/>
            <a:ext cx="1579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GI² = 49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3780D3D-1A6D-B845-CFF0-AAC5FC06BC0B}"/>
              </a:ext>
            </a:extLst>
          </p:cNvPr>
          <p:cNvSpPr txBox="1"/>
          <p:nvPr/>
        </p:nvSpPr>
        <p:spPr>
          <a:xfrm>
            <a:off x="6115462" y="5765944"/>
            <a:ext cx="2486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[GI] mesure 7 cm.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6A52673C-EB4A-B618-4AF3-3082D2B6838B}"/>
                  </a:ext>
                </a:extLst>
              </p:cNvPr>
              <p:cNvSpPr txBox="1"/>
              <p:nvPr/>
            </p:nvSpPr>
            <p:spPr>
              <a:xfrm>
                <a:off x="7461831" y="5299132"/>
                <a:ext cx="2228623" cy="4964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GI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4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𝟒𝟗</m:t>
                        </m:r>
                      </m:e>
                    </m:rad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= 7</a:t>
                </a:r>
              </a:p>
            </p:txBody>
          </p:sp>
        </mc:Choice>
        <mc:Fallback xmlns="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6A52673C-EB4A-B618-4AF3-3082D2B68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1831" y="5299132"/>
                <a:ext cx="2228623" cy="496483"/>
              </a:xfrm>
              <a:prstGeom prst="rect">
                <a:avLst/>
              </a:prstGeom>
              <a:blipFill>
                <a:blip r:embed="rId6"/>
                <a:stretch>
                  <a:fillRect l="-4098" t="-2439" r="-3552" b="-268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250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1692A22-196D-7E61-B825-A2CB445BA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6" y="154548"/>
            <a:ext cx="12079824" cy="562408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591E17D-7D97-4AA7-B757-AC24ED576F19}"/>
              </a:ext>
            </a:extLst>
          </p:cNvPr>
          <p:cNvSpPr txBox="1"/>
          <p:nvPr/>
        </p:nvSpPr>
        <p:spPr>
          <a:xfrm>
            <a:off x="4511244" y="1183307"/>
            <a:ext cx="2935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n’a pas de solution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2EA9A07-2914-4C39-81B5-EAF0AE14CE54}"/>
              </a:ext>
            </a:extLst>
          </p:cNvPr>
          <p:cNvSpPr txBox="1"/>
          <p:nvPr/>
        </p:nvSpPr>
        <p:spPr>
          <a:xfrm>
            <a:off x="5734428" y="1589475"/>
            <a:ext cx="92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seule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5401736-2959-40A5-AA6C-6D2536C7DE7D}"/>
              </a:ext>
            </a:extLst>
          </p:cNvPr>
          <p:cNvSpPr txBox="1"/>
          <p:nvPr/>
        </p:nvSpPr>
        <p:spPr>
          <a:xfrm>
            <a:off x="8223230" y="158947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16AC49-8D77-4677-A66A-FF735C24E57F}"/>
              </a:ext>
            </a:extLst>
          </p:cNvPr>
          <p:cNvSpPr txBox="1"/>
          <p:nvPr/>
        </p:nvSpPr>
        <p:spPr>
          <a:xfrm>
            <a:off x="5218614" y="199954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deux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11ECB5B-6D74-47B3-92D6-3F1CE2EA35EE}"/>
                  </a:ext>
                </a:extLst>
              </p:cNvPr>
              <p:cNvSpPr txBox="1"/>
              <p:nvPr/>
            </p:nvSpPr>
            <p:spPr>
              <a:xfrm>
                <a:off x="3521418" y="2386399"/>
                <a:ext cx="710579" cy="4684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rad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11ECB5B-6D74-47B3-92D6-3F1CE2EA35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1418" y="2386399"/>
                <a:ext cx="710579" cy="4684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0D91D86-C3A1-46B4-9424-88DF576FF6AF}"/>
                  </a:ext>
                </a:extLst>
              </p:cNvPr>
              <p:cNvSpPr txBox="1"/>
              <p:nvPr/>
            </p:nvSpPr>
            <p:spPr>
              <a:xfrm>
                <a:off x="7283421" y="2420646"/>
                <a:ext cx="939809" cy="4684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rad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0D91D86-C3A1-46B4-9424-88DF576FF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3421" y="2420646"/>
                <a:ext cx="939809" cy="4684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7A9EDD6D-BD12-43FB-AA97-D04B40CF1281}"/>
              </a:ext>
            </a:extLst>
          </p:cNvPr>
          <p:cNvSpPr txBox="1"/>
          <p:nvPr/>
        </p:nvSpPr>
        <p:spPr>
          <a:xfrm>
            <a:off x="417830" y="4496397"/>
            <a:ext cx="33441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- 5 est négatif, donc l’équation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2B3D4FB-EDDD-4BBB-88F2-65C1A88C6008}"/>
              </a:ext>
            </a:extLst>
          </p:cNvPr>
          <p:cNvSpPr txBox="1"/>
          <p:nvPr/>
        </p:nvSpPr>
        <p:spPr>
          <a:xfrm>
            <a:off x="468123" y="4834951"/>
            <a:ext cx="2108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n’a pas de solution.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A58D9B1-BC1B-4962-9FF0-FEFE4E429054}"/>
                  </a:ext>
                </a:extLst>
              </p:cNvPr>
              <p:cNvSpPr txBox="1"/>
              <p:nvPr/>
            </p:nvSpPr>
            <p:spPr>
              <a:xfrm>
                <a:off x="4752878" y="4383811"/>
                <a:ext cx="1099916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A58D9B1-BC1B-4962-9FF0-FEFE4E4290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878" y="4383811"/>
                <a:ext cx="1099916" cy="4364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348B3B20-9BE0-45B1-8666-2D03A7148F7E}"/>
              </a:ext>
            </a:extLst>
          </p:cNvPr>
          <p:cNvSpPr txBox="1"/>
          <p:nvPr/>
        </p:nvSpPr>
        <p:spPr>
          <a:xfrm>
            <a:off x="5981706" y="4436661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1F116BF-B080-4B5B-BB4B-B39DB4995231}"/>
                  </a:ext>
                </a:extLst>
              </p:cNvPr>
              <p:cNvSpPr txBox="1"/>
              <p:nvPr/>
            </p:nvSpPr>
            <p:spPr>
              <a:xfrm>
                <a:off x="6499879" y="4352282"/>
                <a:ext cx="1292277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1F116BF-B080-4B5B-BB4B-B39DB4995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9879" y="4352282"/>
                <a:ext cx="1292277" cy="4364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8107360-6263-406A-940B-D48CEA70C5BA}"/>
                  </a:ext>
                </a:extLst>
              </p:cNvPr>
              <p:cNvSpPr txBox="1"/>
              <p:nvPr/>
            </p:nvSpPr>
            <p:spPr>
              <a:xfrm>
                <a:off x="4752878" y="4778338"/>
                <a:ext cx="9314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8107360-6263-406A-940B-D48CEA70C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878" y="4778338"/>
                <a:ext cx="931472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ZoneTexte 18">
            <a:extLst>
              <a:ext uri="{FF2B5EF4-FFF2-40B4-BE49-F238E27FC236}">
                <a16:creationId xmlns:a16="http://schemas.microsoft.com/office/drawing/2014/main" id="{97576B0A-0517-404F-927A-1554EBDC6F3C}"/>
              </a:ext>
            </a:extLst>
          </p:cNvPr>
          <p:cNvSpPr txBox="1"/>
          <p:nvPr/>
        </p:nvSpPr>
        <p:spPr>
          <a:xfrm>
            <a:off x="5978954" y="4816402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BDEB6D3-E0B7-4A9F-BDB2-20893ADFBC6A}"/>
                  </a:ext>
                </a:extLst>
              </p:cNvPr>
              <p:cNvSpPr txBox="1"/>
              <p:nvPr/>
            </p:nvSpPr>
            <p:spPr>
              <a:xfrm>
                <a:off x="6545271" y="4761920"/>
                <a:ext cx="11238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BDEB6D3-E0B7-4A9F-BDB2-20893ADFB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271" y="4761920"/>
                <a:ext cx="1123833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0">
            <a:extLst>
              <a:ext uri="{FF2B5EF4-FFF2-40B4-BE49-F238E27FC236}">
                <a16:creationId xmlns:a16="http://schemas.microsoft.com/office/drawing/2014/main" id="{1B96A59D-1708-4A54-A7D7-CE07A4286148}"/>
              </a:ext>
            </a:extLst>
          </p:cNvPr>
          <p:cNvSpPr txBox="1"/>
          <p:nvPr/>
        </p:nvSpPr>
        <p:spPr>
          <a:xfrm>
            <a:off x="4829381" y="5360619"/>
            <a:ext cx="3182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 solutions sont 3 et 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F83193A-E1E4-4894-AF86-9275AA7C1C3B}"/>
                  </a:ext>
                </a:extLst>
              </p:cNvPr>
              <p:cNvSpPr txBox="1"/>
              <p:nvPr/>
            </p:nvSpPr>
            <p:spPr>
              <a:xfrm>
                <a:off x="8072414" y="4338813"/>
                <a:ext cx="1253805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F83193A-E1E4-4894-AF86-9275AA7C1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14" y="4338813"/>
                <a:ext cx="1253805" cy="43640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87D07686-AFE5-45D4-B7AA-D566F9803542}"/>
              </a:ext>
            </a:extLst>
          </p:cNvPr>
          <p:cNvSpPr txBox="1"/>
          <p:nvPr/>
        </p:nvSpPr>
        <p:spPr>
          <a:xfrm>
            <a:off x="9539034" y="4431715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6199816-9114-490B-B380-8BA1B9C4E8E8}"/>
                  </a:ext>
                </a:extLst>
              </p:cNvPr>
              <p:cNvSpPr txBox="1"/>
              <p:nvPr/>
            </p:nvSpPr>
            <p:spPr>
              <a:xfrm>
                <a:off x="9917572" y="4307284"/>
                <a:ext cx="1446165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6199816-9114-490B-B380-8BA1B9C4E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7572" y="4307284"/>
                <a:ext cx="1446165" cy="43640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ZoneTexte 24">
            <a:extLst>
              <a:ext uri="{FF2B5EF4-FFF2-40B4-BE49-F238E27FC236}">
                <a16:creationId xmlns:a16="http://schemas.microsoft.com/office/drawing/2014/main" id="{1CD29A83-407E-4980-AB79-8542A1AF71CC}"/>
              </a:ext>
            </a:extLst>
          </p:cNvPr>
          <p:cNvSpPr txBox="1"/>
          <p:nvPr/>
        </p:nvSpPr>
        <p:spPr>
          <a:xfrm>
            <a:off x="8097976" y="5190322"/>
            <a:ext cx="2275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 solutions sont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933AA24-AC0A-40EC-8619-08A07BB1DCC9}"/>
                  </a:ext>
                </a:extLst>
              </p:cNvPr>
              <p:cNvSpPr txBox="1"/>
              <p:nvPr/>
            </p:nvSpPr>
            <p:spPr>
              <a:xfrm>
                <a:off x="9957168" y="5098908"/>
                <a:ext cx="771493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933AA24-AC0A-40EC-8619-08A07BB1D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7168" y="5098908"/>
                <a:ext cx="771493" cy="43640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ZoneTexte 26">
            <a:extLst>
              <a:ext uri="{FF2B5EF4-FFF2-40B4-BE49-F238E27FC236}">
                <a16:creationId xmlns:a16="http://schemas.microsoft.com/office/drawing/2014/main" id="{41132C9C-32E1-4281-8950-49E7933503CB}"/>
              </a:ext>
            </a:extLst>
          </p:cNvPr>
          <p:cNvSpPr txBox="1"/>
          <p:nvPr/>
        </p:nvSpPr>
        <p:spPr>
          <a:xfrm>
            <a:off x="10745622" y="5184763"/>
            <a:ext cx="396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DE0097D-4AB0-4A77-B9C7-A631DD04E6F6}"/>
                  </a:ext>
                </a:extLst>
              </p:cNvPr>
              <p:cNvSpPr txBox="1"/>
              <p:nvPr/>
            </p:nvSpPr>
            <p:spPr>
              <a:xfrm>
                <a:off x="11141884" y="5098908"/>
                <a:ext cx="963854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DE0097D-4AB0-4A77-B9C7-A631DD04E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1884" y="5098908"/>
                <a:ext cx="963854" cy="43640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137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9116C11-A38B-32D9-EBED-578E6C3D5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08" y="763780"/>
            <a:ext cx="11884679" cy="44021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B42BD34-4C9E-1A2D-2664-7B2D9C3DF146}"/>
                  </a:ext>
                </a:extLst>
              </p:cNvPr>
              <p:cNvSpPr txBox="1"/>
              <p:nvPr/>
            </p:nvSpPr>
            <p:spPr>
              <a:xfrm>
                <a:off x="133408" y="2300488"/>
                <a:ext cx="1253805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B42BD34-4C9E-1A2D-2664-7B2D9C3DF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08" y="2300488"/>
                <a:ext cx="1253805" cy="4364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620AE5DC-14DB-B8E8-E547-CD410318E8DA}"/>
              </a:ext>
            </a:extLst>
          </p:cNvPr>
          <p:cNvSpPr txBox="1"/>
          <p:nvPr/>
        </p:nvSpPr>
        <p:spPr>
          <a:xfrm>
            <a:off x="1362236" y="2353338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000D9F0-45FD-A57E-9F06-4320E68D1C6E}"/>
                  </a:ext>
                </a:extLst>
              </p:cNvPr>
              <p:cNvSpPr txBox="1"/>
              <p:nvPr/>
            </p:nvSpPr>
            <p:spPr>
              <a:xfrm>
                <a:off x="1758952" y="2263876"/>
                <a:ext cx="1446165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000D9F0-45FD-A57E-9F06-4320E68D1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8952" y="2263876"/>
                <a:ext cx="1446165" cy="4364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4A7926D-6F86-7D10-2AAC-E55E55586B81}"/>
                  </a:ext>
                </a:extLst>
              </p:cNvPr>
              <p:cNvSpPr txBox="1"/>
              <p:nvPr/>
            </p:nvSpPr>
            <p:spPr>
              <a:xfrm>
                <a:off x="133408" y="2695015"/>
                <a:ext cx="9314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4A7926D-6F86-7D10-2AAC-E55E55586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08" y="2695015"/>
                <a:ext cx="931473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99EACB26-687C-FE82-9459-4935F46816B8}"/>
              </a:ext>
            </a:extLst>
          </p:cNvPr>
          <p:cNvSpPr txBox="1"/>
          <p:nvPr/>
        </p:nvSpPr>
        <p:spPr>
          <a:xfrm>
            <a:off x="1359484" y="2733079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9F360F8-BBDB-B6AB-9DD7-B0929AF7EE97}"/>
                  </a:ext>
                </a:extLst>
              </p:cNvPr>
              <p:cNvSpPr txBox="1"/>
              <p:nvPr/>
            </p:nvSpPr>
            <p:spPr>
              <a:xfrm>
                <a:off x="1925801" y="2678597"/>
                <a:ext cx="9314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9F360F8-BBDB-B6AB-9DD7-B0929AF7E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5801" y="2678597"/>
                <a:ext cx="931473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C02C93B2-39EC-1F3E-62DF-D7EBCF8C8F35}"/>
              </a:ext>
            </a:extLst>
          </p:cNvPr>
          <p:cNvSpPr txBox="1"/>
          <p:nvPr/>
        </p:nvSpPr>
        <p:spPr>
          <a:xfrm>
            <a:off x="209911" y="3277296"/>
            <a:ext cx="3182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 solutions sont 6 et - 6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F432C34-D5EA-110C-4BE5-11CCF1A561F4}"/>
                  </a:ext>
                </a:extLst>
              </p:cNvPr>
              <p:cNvSpPr txBox="1"/>
              <p:nvPr/>
            </p:nvSpPr>
            <p:spPr>
              <a:xfrm>
                <a:off x="3679523" y="2222576"/>
                <a:ext cx="1253805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F432C34-D5EA-110C-4BE5-11CCF1A561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9523" y="2222576"/>
                <a:ext cx="1253805" cy="43640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ZoneTexte 18">
            <a:extLst>
              <a:ext uri="{FF2B5EF4-FFF2-40B4-BE49-F238E27FC236}">
                <a16:creationId xmlns:a16="http://schemas.microsoft.com/office/drawing/2014/main" id="{16F1A237-D744-B0CD-D2C8-FFAACF6276EB}"/>
              </a:ext>
            </a:extLst>
          </p:cNvPr>
          <p:cNvSpPr txBox="1"/>
          <p:nvPr/>
        </p:nvSpPr>
        <p:spPr>
          <a:xfrm>
            <a:off x="4028770" y="2626280"/>
            <a:ext cx="1378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C59182A-06CE-08FE-4199-9BFE16EF5A10}"/>
                  </a:ext>
                </a:extLst>
              </p:cNvPr>
              <p:cNvSpPr txBox="1"/>
              <p:nvPr/>
            </p:nvSpPr>
            <p:spPr>
              <a:xfrm>
                <a:off x="3529750" y="2931344"/>
                <a:ext cx="1446165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C59182A-06CE-08FE-4199-9BFE16EF5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9750" y="2931344"/>
                <a:ext cx="1446165" cy="43640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0">
            <a:extLst>
              <a:ext uri="{FF2B5EF4-FFF2-40B4-BE49-F238E27FC236}">
                <a16:creationId xmlns:a16="http://schemas.microsoft.com/office/drawing/2014/main" id="{FA939BE4-93A2-AA77-C54B-CB15FCB738B5}"/>
              </a:ext>
            </a:extLst>
          </p:cNvPr>
          <p:cNvSpPr txBox="1"/>
          <p:nvPr/>
        </p:nvSpPr>
        <p:spPr>
          <a:xfrm>
            <a:off x="3168741" y="3579028"/>
            <a:ext cx="2275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 solutions sont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06ECE35-85CC-5420-5650-7A1F05FE27E8}"/>
                  </a:ext>
                </a:extLst>
              </p:cNvPr>
              <p:cNvSpPr txBox="1"/>
              <p:nvPr/>
            </p:nvSpPr>
            <p:spPr>
              <a:xfrm>
                <a:off x="3006166" y="4021802"/>
                <a:ext cx="771493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06ECE35-85CC-5420-5650-7A1F05FE2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166" y="4021802"/>
                <a:ext cx="771493" cy="43640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76B2003C-C993-03C2-7C04-268D7164BBEC}"/>
              </a:ext>
            </a:extLst>
          </p:cNvPr>
          <p:cNvSpPr txBox="1"/>
          <p:nvPr/>
        </p:nvSpPr>
        <p:spPr>
          <a:xfrm>
            <a:off x="3794620" y="4107657"/>
            <a:ext cx="396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248FD20-31F2-D159-0F6E-24FF009B3401}"/>
                  </a:ext>
                </a:extLst>
              </p:cNvPr>
              <p:cNvSpPr txBox="1"/>
              <p:nvPr/>
            </p:nvSpPr>
            <p:spPr>
              <a:xfrm>
                <a:off x="4252832" y="4040656"/>
                <a:ext cx="963854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248FD20-31F2-D159-0F6E-24FF009B3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2832" y="4040656"/>
                <a:ext cx="963854" cy="43640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ZoneTexte 24">
            <a:extLst>
              <a:ext uri="{FF2B5EF4-FFF2-40B4-BE49-F238E27FC236}">
                <a16:creationId xmlns:a16="http://schemas.microsoft.com/office/drawing/2014/main" id="{58446A98-D8ED-3FD1-196D-0BD0B0F9A892}"/>
              </a:ext>
            </a:extLst>
          </p:cNvPr>
          <p:cNvSpPr txBox="1"/>
          <p:nvPr/>
        </p:nvSpPr>
        <p:spPr>
          <a:xfrm>
            <a:off x="5586581" y="2300488"/>
            <a:ext cx="19880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est négatif, </a:t>
            </a:r>
          </a:p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donc l’équation n’a</a:t>
            </a:r>
          </a:p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pas de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F4EF0D5-495C-265E-88B5-9BECD4206865}"/>
                  </a:ext>
                </a:extLst>
              </p:cNvPr>
              <p:cNvSpPr txBox="1"/>
              <p:nvPr/>
            </p:nvSpPr>
            <p:spPr>
              <a:xfrm>
                <a:off x="8227879" y="2081967"/>
                <a:ext cx="320132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F4EF0D5-495C-265E-88B5-9BECD4206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879" y="2081967"/>
                <a:ext cx="3201326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6F62DE2-0650-3713-301E-2B69038648C8}"/>
                  </a:ext>
                </a:extLst>
              </p:cNvPr>
              <p:cNvSpPr txBox="1"/>
              <p:nvPr/>
            </p:nvSpPr>
            <p:spPr>
              <a:xfrm>
                <a:off x="9074150" y="2515931"/>
                <a:ext cx="135889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6F62DE2-0650-3713-301E-2B69038648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4150" y="2515931"/>
                <a:ext cx="1358898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548F713-D14F-7DDC-1EC0-B8377D4475F9}"/>
                  </a:ext>
                </a:extLst>
              </p:cNvPr>
              <p:cNvSpPr txBox="1"/>
              <p:nvPr/>
            </p:nvSpPr>
            <p:spPr>
              <a:xfrm>
                <a:off x="9074150" y="2907578"/>
                <a:ext cx="135889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sSup>
                            <m:sSupPr>
                              <m:ctrlPr>
                                <a:rPr lang="fr-FR" sz="2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fr-FR" sz="2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548F713-D14F-7DDC-1EC0-B8377D4475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4150" y="2907578"/>
                <a:ext cx="1358898" cy="70788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6120D3A-D58F-98DA-8621-A5B296669B9D}"/>
                  </a:ext>
                </a:extLst>
              </p:cNvPr>
              <p:cNvSpPr txBox="1"/>
              <p:nvPr/>
            </p:nvSpPr>
            <p:spPr>
              <a:xfrm>
                <a:off x="9149093" y="3786337"/>
                <a:ext cx="1205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6120D3A-D58F-98DA-8621-A5B296669B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9093" y="3786337"/>
                <a:ext cx="1205010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5FA756B-AB33-37F5-3667-C933FC78456C}"/>
                  </a:ext>
                </a:extLst>
              </p:cNvPr>
              <p:cNvSpPr txBox="1"/>
              <p:nvPr/>
            </p:nvSpPr>
            <p:spPr>
              <a:xfrm>
                <a:off x="8227879" y="4477058"/>
                <a:ext cx="1253805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5FA756B-AB33-37F5-3667-C933FC784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879" y="4477058"/>
                <a:ext cx="1253805" cy="43640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ZoneTexte 30">
            <a:extLst>
              <a:ext uri="{FF2B5EF4-FFF2-40B4-BE49-F238E27FC236}">
                <a16:creationId xmlns:a16="http://schemas.microsoft.com/office/drawing/2014/main" id="{2B62AC3C-BAAC-7812-6E91-AD524C48B70D}"/>
              </a:ext>
            </a:extLst>
          </p:cNvPr>
          <p:cNvSpPr txBox="1"/>
          <p:nvPr/>
        </p:nvSpPr>
        <p:spPr>
          <a:xfrm>
            <a:off x="9743566" y="4525982"/>
            <a:ext cx="1378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2EE7B27-4084-CB81-3436-53CAEC46DC17}"/>
                  </a:ext>
                </a:extLst>
              </p:cNvPr>
              <p:cNvSpPr txBox="1"/>
              <p:nvPr/>
            </p:nvSpPr>
            <p:spPr>
              <a:xfrm>
                <a:off x="10268321" y="4446211"/>
                <a:ext cx="1446165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2EE7B27-4084-CB81-3436-53CAEC46D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8321" y="4446211"/>
                <a:ext cx="1446165" cy="43640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978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13E77E0-F7FE-5E24-34A5-EE59D452E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90" y="109764"/>
            <a:ext cx="11325019" cy="66384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586D4BD3-6456-9960-5B1C-34ADA223D895}"/>
                  </a:ext>
                </a:extLst>
              </p:cNvPr>
              <p:cNvSpPr txBox="1"/>
              <p:nvPr/>
            </p:nvSpPr>
            <p:spPr>
              <a:xfrm>
                <a:off x="3203392" y="1723749"/>
                <a:ext cx="17294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586D4BD3-6456-9960-5B1C-34ADA223D8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392" y="1723749"/>
                <a:ext cx="172944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F61251D-965B-AACF-CA1C-E1EAE98F10E4}"/>
                  </a:ext>
                </a:extLst>
              </p:cNvPr>
              <p:cNvSpPr txBox="1"/>
              <p:nvPr/>
            </p:nvSpPr>
            <p:spPr>
              <a:xfrm>
                <a:off x="4816946" y="1723748"/>
                <a:ext cx="16363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F61251D-965B-AACF-CA1C-E1EAE98F10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946" y="1723748"/>
                <a:ext cx="163634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76703ED-87B3-F79C-72AD-8830261DCAFA}"/>
                  </a:ext>
                </a:extLst>
              </p:cNvPr>
              <p:cNvSpPr txBox="1"/>
              <p:nvPr/>
            </p:nvSpPr>
            <p:spPr>
              <a:xfrm>
                <a:off x="1926248" y="2656250"/>
                <a:ext cx="21418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𝟓𝟑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76703ED-87B3-F79C-72AD-8830261DC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248" y="2656250"/>
                <a:ext cx="214186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7F84D6E-ED92-0AB9-C9AC-E49E30727629}"/>
                  </a:ext>
                </a:extLst>
              </p:cNvPr>
              <p:cNvSpPr txBox="1"/>
              <p:nvPr/>
            </p:nvSpPr>
            <p:spPr>
              <a:xfrm>
                <a:off x="2022087" y="3042749"/>
                <a:ext cx="15914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𝟒𝟖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7F84D6E-ED92-0AB9-C9AC-E49E307276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087" y="3042749"/>
                <a:ext cx="159146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FA545FA-3272-8DEC-060D-63DAF894DA8E}"/>
                  </a:ext>
                </a:extLst>
              </p:cNvPr>
              <p:cNvSpPr txBox="1"/>
              <p:nvPr/>
            </p:nvSpPr>
            <p:spPr>
              <a:xfrm>
                <a:off x="2114259" y="3504414"/>
                <a:ext cx="14071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FA545FA-3272-8DEC-060D-63DAF894D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259" y="3504414"/>
                <a:ext cx="1407116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91B59DE-AE69-7D6F-50E9-0CF6882C1444}"/>
                  </a:ext>
                </a:extLst>
              </p:cNvPr>
              <p:cNvSpPr txBox="1"/>
              <p:nvPr/>
            </p:nvSpPr>
            <p:spPr>
              <a:xfrm>
                <a:off x="1096579" y="4044812"/>
                <a:ext cx="1742528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e>
                      </m:rad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91B59DE-AE69-7D6F-50E9-0CF6882C1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579" y="4044812"/>
                <a:ext cx="1742528" cy="43640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16D05027-0A54-060B-4BF3-DEFA9ADF6377}"/>
              </a:ext>
            </a:extLst>
          </p:cNvPr>
          <p:cNvSpPr txBox="1"/>
          <p:nvPr/>
        </p:nvSpPr>
        <p:spPr>
          <a:xfrm>
            <a:off x="2952545" y="4114532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C4D125A-57F9-82D0-A671-098A5F0AFED7}"/>
                  </a:ext>
                </a:extLst>
              </p:cNvPr>
              <p:cNvSpPr txBox="1"/>
              <p:nvPr/>
            </p:nvSpPr>
            <p:spPr>
              <a:xfrm>
                <a:off x="3397508" y="4039676"/>
                <a:ext cx="2127249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e>
                      </m:rad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C4D125A-57F9-82D0-A671-098A5F0AFE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7508" y="4039676"/>
                <a:ext cx="2127249" cy="43640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E5953B44-4BC7-8E59-B077-8500BA56FDC6}"/>
              </a:ext>
            </a:extLst>
          </p:cNvPr>
          <p:cNvSpPr txBox="1"/>
          <p:nvPr/>
        </p:nvSpPr>
        <p:spPr>
          <a:xfrm>
            <a:off x="603315" y="4896321"/>
            <a:ext cx="44400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 deux antécédents sont 4 et – 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E5DC82D-D9C7-3111-78EC-61C6A4825682}"/>
                  </a:ext>
                </a:extLst>
              </p:cNvPr>
              <p:cNvSpPr txBox="1"/>
              <p:nvPr/>
            </p:nvSpPr>
            <p:spPr>
              <a:xfrm>
                <a:off x="7777924" y="2715846"/>
                <a:ext cx="23262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𝟏𝟎𝟕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E5DC82D-D9C7-3111-78EC-61C6A4825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7924" y="2715846"/>
                <a:ext cx="2326214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5EC392C-6BF8-57B2-B064-40CC9E49A083}"/>
                  </a:ext>
                </a:extLst>
              </p:cNvPr>
              <p:cNvSpPr txBox="1"/>
              <p:nvPr/>
            </p:nvSpPr>
            <p:spPr>
              <a:xfrm>
                <a:off x="7873763" y="3102345"/>
                <a:ext cx="17758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𝟏𝟎𝟐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5EC392C-6BF8-57B2-B064-40CC9E49A0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3763" y="3102345"/>
                <a:ext cx="1775807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AB2FEAB-BA5A-654E-655E-D8914B49D9B5}"/>
                  </a:ext>
                </a:extLst>
              </p:cNvPr>
              <p:cNvSpPr txBox="1"/>
              <p:nvPr/>
            </p:nvSpPr>
            <p:spPr>
              <a:xfrm>
                <a:off x="7965935" y="3564010"/>
                <a:ext cx="14071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𝟑𝟒</m:t>
                      </m:r>
                    </m:oMath>
                  </m:oMathPara>
                </a14:m>
                <a:endParaRPr lang="fr-FR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AB2FEAB-BA5A-654E-655E-D8914B49D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5935" y="3564010"/>
                <a:ext cx="140711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20E87A6-F906-9289-9AC6-D19E324A7FD7}"/>
                  </a:ext>
                </a:extLst>
              </p:cNvPr>
              <p:cNvSpPr txBox="1"/>
              <p:nvPr/>
            </p:nvSpPr>
            <p:spPr>
              <a:xfrm>
                <a:off x="6948255" y="4104408"/>
                <a:ext cx="1253805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𝟑𝟒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20E87A6-F906-9289-9AC6-D19E324A7F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55" y="4104408"/>
                <a:ext cx="1253805" cy="43640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ZoneTexte 19">
            <a:extLst>
              <a:ext uri="{FF2B5EF4-FFF2-40B4-BE49-F238E27FC236}">
                <a16:creationId xmlns:a16="http://schemas.microsoft.com/office/drawing/2014/main" id="{48852FF1-4AA1-27B3-6ADC-2CCDFB79DE16}"/>
              </a:ext>
            </a:extLst>
          </p:cNvPr>
          <p:cNvSpPr txBox="1"/>
          <p:nvPr/>
        </p:nvSpPr>
        <p:spPr>
          <a:xfrm>
            <a:off x="8525888" y="4155698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232EC4E-4844-131C-81AD-EB60E3AAD703}"/>
                  </a:ext>
                </a:extLst>
              </p:cNvPr>
              <p:cNvSpPr txBox="1"/>
              <p:nvPr/>
            </p:nvSpPr>
            <p:spPr>
              <a:xfrm>
                <a:off x="9249184" y="4099272"/>
                <a:ext cx="1446165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𝟑𝟒</m:t>
                          </m:r>
                        </m:e>
                      </m:rad>
                    </m:oMath>
                  </m:oMathPara>
                </a14:m>
                <a:endParaRPr lang="fr-FR" sz="16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232EC4E-4844-131C-81AD-EB60E3AAD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9184" y="4099272"/>
                <a:ext cx="1446165" cy="43640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EE13D3D-978B-3328-6C3E-8D97D4728D91}"/>
                  </a:ext>
                </a:extLst>
              </p:cNvPr>
              <p:cNvSpPr txBox="1"/>
              <p:nvPr/>
            </p:nvSpPr>
            <p:spPr>
              <a:xfrm>
                <a:off x="6454991" y="4955917"/>
                <a:ext cx="4440025" cy="373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Les deux antécédents sont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16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16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𝟑𝟒</m:t>
                        </m:r>
                      </m:e>
                    </m:rad>
                  </m:oMath>
                </a14:m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et –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16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16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𝟑𝟒</m:t>
                        </m:r>
                      </m:e>
                    </m:rad>
                  </m:oMath>
                </a14:m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EE13D3D-978B-3328-6C3E-8D97D4728D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991" y="4955917"/>
                <a:ext cx="4440025" cy="373179"/>
              </a:xfrm>
              <a:prstGeom prst="rect">
                <a:avLst/>
              </a:prstGeom>
              <a:blipFill>
                <a:blip r:embed="rId15"/>
                <a:stretch>
                  <a:fillRect l="-824" b="-1967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095E785A-F6F1-7581-132F-033EDDCD2907}"/>
              </a:ext>
            </a:extLst>
          </p:cNvPr>
          <p:cNvSpPr txBox="1"/>
          <p:nvPr/>
        </p:nvSpPr>
        <p:spPr>
          <a:xfrm>
            <a:off x="5209545" y="6145674"/>
            <a:ext cx="444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rgbClr val="7030A0"/>
                </a:solidFill>
                <a:latin typeface="Comic Sans MS" panose="030F0702030302020204" pitchFamily="66" charset="0"/>
              </a:rPr>
              <a:t>5,5 cm par 11 cm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7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366</Words>
  <Application>Microsoft Office PowerPoint</Application>
  <PresentationFormat>Grand écran</PresentationFormat>
  <Paragraphs>130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42</cp:revision>
  <dcterms:created xsi:type="dcterms:W3CDTF">2015-11-29T11:01:10Z</dcterms:created>
  <dcterms:modified xsi:type="dcterms:W3CDTF">2024-06-14T18:40:21Z</dcterms:modified>
</cp:coreProperties>
</file>