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29EF-5EEC-40DC-9F6A-BD0A9129A39D}" type="datetimeFigureOut">
              <a:rPr lang="fr-FR" smtClean="0"/>
              <a:t>05/09/2022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96A1-80A9-42C7-9D57-4CE30075E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6892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29EF-5EEC-40DC-9F6A-BD0A9129A39D}" type="datetimeFigureOut">
              <a:rPr lang="fr-FR" smtClean="0"/>
              <a:t>05/09/2022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96A1-80A9-42C7-9D57-4CE30075E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3681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29EF-5EEC-40DC-9F6A-BD0A9129A39D}" type="datetimeFigureOut">
              <a:rPr lang="fr-FR" smtClean="0"/>
              <a:t>05/09/2022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96A1-80A9-42C7-9D57-4CE30075E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2485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29EF-5EEC-40DC-9F6A-BD0A9129A39D}" type="datetimeFigureOut">
              <a:rPr lang="fr-FR" smtClean="0"/>
              <a:t>05/09/2022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96A1-80A9-42C7-9D57-4CE30075E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5669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29EF-5EEC-40DC-9F6A-BD0A9129A39D}" type="datetimeFigureOut">
              <a:rPr lang="fr-FR" smtClean="0"/>
              <a:t>05/09/2022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96A1-80A9-42C7-9D57-4CE30075E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9415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29EF-5EEC-40DC-9F6A-BD0A9129A39D}" type="datetimeFigureOut">
              <a:rPr lang="fr-FR" smtClean="0"/>
              <a:t>05/09/2022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96A1-80A9-42C7-9D57-4CE30075E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6328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29EF-5EEC-40DC-9F6A-BD0A9129A39D}" type="datetimeFigureOut">
              <a:rPr lang="fr-FR" smtClean="0"/>
              <a:t>05/09/2022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96A1-80A9-42C7-9D57-4CE30075E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0000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29EF-5EEC-40DC-9F6A-BD0A9129A39D}" type="datetimeFigureOut">
              <a:rPr lang="fr-FR" smtClean="0"/>
              <a:t>05/09/2022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96A1-80A9-42C7-9D57-4CE30075E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564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29EF-5EEC-40DC-9F6A-BD0A9129A39D}" type="datetimeFigureOut">
              <a:rPr lang="fr-FR" smtClean="0"/>
              <a:t>05/09/2022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96A1-80A9-42C7-9D57-4CE30075E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8485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29EF-5EEC-40DC-9F6A-BD0A9129A39D}" type="datetimeFigureOut">
              <a:rPr lang="fr-FR" smtClean="0"/>
              <a:t>05/09/2022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96A1-80A9-42C7-9D57-4CE30075E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0326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29EF-5EEC-40DC-9F6A-BD0A9129A39D}" type="datetimeFigureOut">
              <a:rPr lang="fr-FR" smtClean="0"/>
              <a:t>05/09/2022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96A1-80A9-42C7-9D57-4CE30075E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0670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9929EF-5EEC-40DC-9F6A-BD0A9129A39D}" type="datetimeFigureOut">
              <a:rPr lang="fr-FR" smtClean="0"/>
              <a:t>05/09/2022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496A1-80A9-42C7-9D57-4CE30075E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0815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8E93091-DECC-E37B-9F09-F8167FFF0C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0833"/>
            <a:ext cx="12192000" cy="5956334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2263954" y="2600418"/>
            <a:ext cx="18181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hypoténuse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B78C496-83D7-4893-9573-77BEE92AAC53}"/>
              </a:ext>
            </a:extLst>
          </p:cNvPr>
          <p:cNvSpPr txBox="1"/>
          <p:nvPr/>
        </p:nvSpPr>
        <p:spPr>
          <a:xfrm>
            <a:off x="629499" y="3062083"/>
            <a:ext cx="18181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hypoténuse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42FC500-99EF-4942-BBD7-260A538EAEC5}"/>
              </a:ext>
            </a:extLst>
          </p:cNvPr>
          <p:cNvSpPr txBox="1"/>
          <p:nvPr/>
        </p:nvSpPr>
        <p:spPr>
          <a:xfrm>
            <a:off x="124392" y="3557304"/>
            <a:ext cx="10102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grand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1BAF634-2BD2-40A2-9627-A9B2DBFB81DD}"/>
              </a:ext>
            </a:extLst>
          </p:cNvPr>
          <p:cNvSpPr txBox="1"/>
          <p:nvPr/>
        </p:nvSpPr>
        <p:spPr>
          <a:xfrm>
            <a:off x="5199761" y="3523748"/>
            <a:ext cx="20585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angle   droit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7E8B974-DD17-44BC-B246-08DC99AA6E8D}"/>
              </a:ext>
            </a:extLst>
          </p:cNvPr>
          <p:cNvSpPr txBox="1"/>
          <p:nvPr/>
        </p:nvSpPr>
        <p:spPr>
          <a:xfrm>
            <a:off x="4320314" y="5848897"/>
            <a:ext cx="5693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BC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8004CAF-B345-484B-B39D-AEAF53674CDE}"/>
              </a:ext>
            </a:extLst>
          </p:cNvPr>
          <p:cNvSpPr txBox="1"/>
          <p:nvPr/>
        </p:nvSpPr>
        <p:spPr>
          <a:xfrm>
            <a:off x="5157267" y="5848896"/>
            <a:ext cx="6030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AB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0E4A1B2-30EF-4C58-A1C3-42FA178D9D4B}"/>
              </a:ext>
            </a:extLst>
          </p:cNvPr>
          <p:cNvSpPr txBox="1"/>
          <p:nvPr/>
        </p:nvSpPr>
        <p:spPr>
          <a:xfrm>
            <a:off x="5996239" y="5848896"/>
            <a:ext cx="599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AC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0BF7406-C4B8-4A5C-A353-E57A571B6537}"/>
              </a:ext>
            </a:extLst>
          </p:cNvPr>
          <p:cNvSpPr txBox="1"/>
          <p:nvPr/>
        </p:nvSpPr>
        <p:spPr>
          <a:xfrm>
            <a:off x="10117447" y="5848895"/>
            <a:ext cx="18181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hypoténuse</a:t>
            </a:r>
          </a:p>
        </p:txBody>
      </p:sp>
    </p:spTree>
    <p:extLst>
      <p:ext uri="{BB962C8B-B14F-4D97-AF65-F5344CB8AC3E}">
        <p14:creationId xmlns:p14="http://schemas.microsoft.com/office/powerpoint/2010/main" val="556163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A7962FD-B04B-4787-83FD-4273416EE5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0082"/>
            <a:ext cx="12192000" cy="595316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DB14E26-E4A0-4042-83A3-0EEC9487E4F7}"/>
              </a:ext>
            </a:extLst>
          </p:cNvPr>
          <p:cNvSpPr txBox="1"/>
          <p:nvPr/>
        </p:nvSpPr>
        <p:spPr>
          <a:xfrm>
            <a:off x="2574347" y="1300125"/>
            <a:ext cx="755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MNP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697EB58-8AEA-46B6-9D87-42D0E515ECF7}"/>
              </a:ext>
            </a:extLst>
          </p:cNvPr>
          <p:cNvSpPr txBox="1"/>
          <p:nvPr/>
        </p:nvSpPr>
        <p:spPr>
          <a:xfrm>
            <a:off x="3631359" y="1255348"/>
            <a:ext cx="15600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rectangle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B18A055-6497-417F-9AA9-7A020D641AB0}"/>
              </a:ext>
            </a:extLst>
          </p:cNvPr>
          <p:cNvSpPr txBox="1"/>
          <p:nvPr/>
        </p:nvSpPr>
        <p:spPr>
          <a:xfrm>
            <a:off x="5446853" y="1255348"/>
            <a:ext cx="457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DFDCD21-CCB3-4E99-861B-C49A072027B5}"/>
              </a:ext>
            </a:extLst>
          </p:cNvPr>
          <p:cNvSpPr txBox="1"/>
          <p:nvPr/>
        </p:nvSpPr>
        <p:spPr>
          <a:xfrm>
            <a:off x="2859572" y="1717013"/>
            <a:ext cx="17892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Pythagore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5D70E3E-4364-49A2-99F6-7BFEA9EC2ADF}"/>
              </a:ext>
            </a:extLst>
          </p:cNvPr>
          <p:cNvSpPr txBox="1"/>
          <p:nvPr/>
        </p:nvSpPr>
        <p:spPr>
          <a:xfrm>
            <a:off x="1723875" y="2251611"/>
            <a:ext cx="5982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NP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AD5DABB-1EE1-4E95-BEAC-9A9E43B79D02}"/>
              </a:ext>
            </a:extLst>
          </p:cNvPr>
          <p:cNvSpPr txBox="1"/>
          <p:nvPr/>
        </p:nvSpPr>
        <p:spPr>
          <a:xfrm>
            <a:off x="2501367" y="2251611"/>
            <a:ext cx="7072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MN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51D5D4-A77E-40AF-9AE1-65137A2CA7DC}"/>
              </a:ext>
            </a:extLst>
          </p:cNvPr>
          <p:cNvSpPr txBox="1"/>
          <p:nvPr/>
        </p:nvSpPr>
        <p:spPr>
          <a:xfrm>
            <a:off x="3387863" y="2251611"/>
            <a:ext cx="6206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MP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3171E9B-3BF4-48FC-A367-156C99C4D2D8}"/>
              </a:ext>
            </a:extLst>
          </p:cNvPr>
          <p:cNvSpPr txBox="1"/>
          <p:nvPr/>
        </p:nvSpPr>
        <p:spPr>
          <a:xfrm>
            <a:off x="1728457" y="2784083"/>
            <a:ext cx="26068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NP² = 4,8² + 3,6²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2FF9E93-9752-43F6-9ADF-78BE32A98189}"/>
              </a:ext>
            </a:extLst>
          </p:cNvPr>
          <p:cNvSpPr txBox="1"/>
          <p:nvPr/>
        </p:nvSpPr>
        <p:spPr>
          <a:xfrm>
            <a:off x="1710314" y="3216882"/>
            <a:ext cx="29209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NP² = 23,04 + 12,96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CF08F28-0E78-4720-BC77-883BD05FF31E}"/>
              </a:ext>
            </a:extLst>
          </p:cNvPr>
          <p:cNvSpPr txBox="1"/>
          <p:nvPr/>
        </p:nvSpPr>
        <p:spPr>
          <a:xfrm>
            <a:off x="1710314" y="3616992"/>
            <a:ext cx="13789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NP² = 36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4D274202-20EB-4E9D-BB5F-E0E203F95983}"/>
                  </a:ext>
                </a:extLst>
              </p:cNvPr>
              <p:cNvSpPr txBox="1"/>
              <p:nvPr/>
            </p:nvSpPr>
            <p:spPr>
              <a:xfrm>
                <a:off x="1710313" y="4017102"/>
                <a:ext cx="1383840" cy="4290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0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NP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fr-FR" sz="2000" b="1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2000" b="1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𝟑𝟔</m:t>
                        </m:r>
                      </m:e>
                    </m:rad>
                  </m:oMath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4D274202-20EB-4E9D-BB5F-E0E203F959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0313" y="4017102"/>
                <a:ext cx="1383840" cy="429092"/>
              </a:xfrm>
              <a:prstGeom prst="rect">
                <a:avLst/>
              </a:prstGeom>
              <a:blipFill>
                <a:blip r:embed="rId3"/>
                <a:stretch>
                  <a:fillRect l="-4846" t="-2857" b="-2428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ZoneTexte 14">
            <a:extLst>
              <a:ext uri="{FF2B5EF4-FFF2-40B4-BE49-F238E27FC236}">
                <a16:creationId xmlns:a16="http://schemas.microsoft.com/office/drawing/2014/main" id="{47F0F29A-92A1-4D2E-AF35-5032C3EF3EDB}"/>
              </a:ext>
            </a:extLst>
          </p:cNvPr>
          <p:cNvSpPr txBox="1"/>
          <p:nvPr/>
        </p:nvSpPr>
        <p:spPr>
          <a:xfrm>
            <a:off x="271554" y="4871210"/>
            <a:ext cx="25170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[NP] mesure 6 cm.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87B162C-58A0-4123-8E16-123D7C95E842}"/>
              </a:ext>
            </a:extLst>
          </p:cNvPr>
          <p:cNvSpPr txBox="1"/>
          <p:nvPr/>
        </p:nvSpPr>
        <p:spPr>
          <a:xfrm>
            <a:off x="1723875" y="4442118"/>
            <a:ext cx="10647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NP = 6</a:t>
            </a:r>
          </a:p>
        </p:txBody>
      </p:sp>
    </p:spTree>
    <p:extLst>
      <p:ext uri="{BB962C8B-B14F-4D97-AF65-F5344CB8AC3E}">
        <p14:creationId xmlns:p14="http://schemas.microsoft.com/office/powerpoint/2010/main" val="596298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9310AB2-06BB-47B4-A7E5-1BF9612997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7171"/>
            <a:ext cx="12192000" cy="532365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06575C1-AB33-4CF0-9DFB-1A856B82F4C7}"/>
              </a:ext>
            </a:extLst>
          </p:cNvPr>
          <p:cNvSpPr txBox="1"/>
          <p:nvPr/>
        </p:nvSpPr>
        <p:spPr>
          <a:xfrm>
            <a:off x="2593646" y="1448294"/>
            <a:ext cx="8322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ZAG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DD055CC-DAFA-4800-A17E-DD3B2647611C}"/>
              </a:ext>
            </a:extLst>
          </p:cNvPr>
          <p:cNvSpPr txBox="1"/>
          <p:nvPr/>
        </p:nvSpPr>
        <p:spPr>
          <a:xfrm>
            <a:off x="3723638" y="1448294"/>
            <a:ext cx="15600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rectangle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8166114-0383-42F5-A362-441E21F207A2}"/>
              </a:ext>
            </a:extLst>
          </p:cNvPr>
          <p:cNvSpPr txBox="1"/>
          <p:nvPr/>
        </p:nvSpPr>
        <p:spPr>
          <a:xfrm>
            <a:off x="5539132" y="1448294"/>
            <a:ext cx="3978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Z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7B25157-8342-47C7-B91D-453ACDCF3534}"/>
              </a:ext>
            </a:extLst>
          </p:cNvPr>
          <p:cNvSpPr txBox="1"/>
          <p:nvPr/>
        </p:nvSpPr>
        <p:spPr>
          <a:xfrm>
            <a:off x="2951851" y="1909959"/>
            <a:ext cx="17892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Pythagore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B860F8E-2C17-4FD1-8BA1-DA3780DDE067}"/>
              </a:ext>
            </a:extLst>
          </p:cNvPr>
          <p:cNvSpPr txBox="1"/>
          <p:nvPr/>
        </p:nvSpPr>
        <p:spPr>
          <a:xfrm>
            <a:off x="1707097" y="2587170"/>
            <a:ext cx="6190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AG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68B348C-7243-4528-8B3F-14913188C15A}"/>
              </a:ext>
            </a:extLst>
          </p:cNvPr>
          <p:cNvSpPr txBox="1"/>
          <p:nvPr/>
        </p:nvSpPr>
        <p:spPr>
          <a:xfrm>
            <a:off x="2593646" y="2587169"/>
            <a:ext cx="6078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ZG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DE03E2B-2933-4B2C-B428-14B0E7223E28}"/>
              </a:ext>
            </a:extLst>
          </p:cNvPr>
          <p:cNvSpPr txBox="1"/>
          <p:nvPr/>
        </p:nvSpPr>
        <p:spPr>
          <a:xfrm>
            <a:off x="3468974" y="2587168"/>
            <a:ext cx="6222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ZA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5E815BF-7DA1-4E7D-BBF0-BEC52636CDC7}"/>
              </a:ext>
            </a:extLst>
          </p:cNvPr>
          <p:cNvSpPr txBox="1"/>
          <p:nvPr/>
        </p:nvSpPr>
        <p:spPr>
          <a:xfrm>
            <a:off x="1707097" y="3064322"/>
            <a:ext cx="7136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solidFill>
                  <a:srgbClr val="7030A0"/>
                </a:solidFill>
                <a:latin typeface="Comic Sans MS" panose="030F0702030302020204" pitchFamily="66" charset="0"/>
              </a:rPr>
              <a:t>AG²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8D72C92-ABB8-48BE-94E2-EAF8460A1EAC}"/>
              </a:ext>
            </a:extLst>
          </p:cNvPr>
          <p:cNvSpPr txBox="1"/>
          <p:nvPr/>
        </p:nvSpPr>
        <p:spPr>
          <a:xfrm>
            <a:off x="1707096" y="3530677"/>
            <a:ext cx="19143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solidFill>
                  <a:srgbClr val="7030A0"/>
                </a:solidFill>
                <a:latin typeface="Comic Sans MS" panose="030F0702030302020204" pitchFamily="66" charset="0"/>
              </a:rPr>
              <a:t>7² = ZG² + 5²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AE1B6BE-DAD6-4358-A8F1-C8DD61419F8B}"/>
              </a:ext>
            </a:extLst>
          </p:cNvPr>
          <p:cNvSpPr txBox="1"/>
          <p:nvPr/>
        </p:nvSpPr>
        <p:spPr>
          <a:xfrm>
            <a:off x="1688953" y="3963476"/>
            <a:ext cx="18950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solidFill>
                  <a:srgbClr val="7030A0"/>
                </a:solidFill>
                <a:latin typeface="Comic Sans MS" panose="030F0702030302020204" pitchFamily="66" charset="0"/>
              </a:rPr>
              <a:t>49 = ZG² + 25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D51EC45-5809-41CB-9B24-6C645155AC36}"/>
              </a:ext>
            </a:extLst>
          </p:cNvPr>
          <p:cNvSpPr txBox="1"/>
          <p:nvPr/>
        </p:nvSpPr>
        <p:spPr>
          <a:xfrm>
            <a:off x="1701873" y="4502086"/>
            <a:ext cx="19912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solidFill>
                  <a:srgbClr val="7030A0"/>
                </a:solidFill>
                <a:latin typeface="Comic Sans MS" panose="030F0702030302020204" pitchFamily="66" charset="0"/>
              </a:rPr>
              <a:t>ZG² = 49 </a:t>
            </a:r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</a:t>
            </a:r>
            <a:r>
              <a:rPr lang="fr-FR" sz="2000" dirty="0">
                <a:solidFill>
                  <a:srgbClr val="7030A0"/>
                </a:solidFill>
                <a:latin typeface="Comic Sans MS" panose="030F0702030302020204" pitchFamily="66" charset="0"/>
              </a:rPr>
              <a:t> 25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E3CDA0A7-459C-4707-B4FD-657969C81B4C}"/>
                  </a:ext>
                </a:extLst>
              </p:cNvPr>
              <p:cNvSpPr txBox="1"/>
              <p:nvPr/>
            </p:nvSpPr>
            <p:spPr>
              <a:xfrm>
                <a:off x="7122963" y="4287027"/>
                <a:ext cx="1276440" cy="4301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000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ZG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fr-FR" sz="20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2000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24</m:t>
                        </m:r>
                      </m:e>
                    </m:rad>
                  </m:oMath>
                </a14:m>
                <a:endParaRPr lang="fr-FR" sz="2000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E3CDA0A7-459C-4707-B4FD-657969C81B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2963" y="4287027"/>
                <a:ext cx="1276440" cy="430118"/>
              </a:xfrm>
              <a:prstGeom prst="rect">
                <a:avLst/>
              </a:prstGeom>
              <a:blipFill>
                <a:blip r:embed="rId3"/>
                <a:stretch>
                  <a:fillRect l="-4762" b="-2394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ZoneTexte 15">
            <a:extLst>
              <a:ext uri="{FF2B5EF4-FFF2-40B4-BE49-F238E27FC236}">
                <a16:creationId xmlns:a16="http://schemas.microsoft.com/office/drawing/2014/main" id="{A98BE6D6-436D-4A7F-A1EE-2D43964504AD}"/>
              </a:ext>
            </a:extLst>
          </p:cNvPr>
          <p:cNvSpPr txBox="1"/>
          <p:nvPr/>
        </p:nvSpPr>
        <p:spPr>
          <a:xfrm>
            <a:off x="6096000" y="5220503"/>
            <a:ext cx="36647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solidFill>
                  <a:srgbClr val="7030A0"/>
                </a:solidFill>
                <a:latin typeface="Comic Sans MS" panose="030F0702030302020204" pitchFamily="66" charset="0"/>
              </a:rPr>
              <a:t>[ZG] mesure environ </a:t>
            </a:r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4,9 cm.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06D2ACCA-49FE-402E-A84C-E8D3A32D7260}"/>
                  </a:ext>
                </a:extLst>
              </p:cNvPr>
              <p:cNvSpPr txBox="1"/>
              <p:nvPr/>
            </p:nvSpPr>
            <p:spPr>
              <a:xfrm>
                <a:off x="7138771" y="4750289"/>
                <a:ext cx="126509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000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ZG </a:t>
                </a:r>
                <a14:m>
                  <m:oMath xmlns:m="http://schemas.openxmlformats.org/officeDocument/2006/math">
                    <m:r>
                      <a:rPr lang="fr-FR" sz="200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fr-FR" sz="2000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4,9</a:t>
                </a:r>
              </a:p>
            </p:txBody>
          </p:sp>
        </mc:Choice>
        <mc:Fallback xmlns="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06D2ACCA-49FE-402E-A84C-E8D3A32D72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38771" y="4750289"/>
                <a:ext cx="1265090" cy="400110"/>
              </a:xfrm>
              <a:prstGeom prst="rect">
                <a:avLst/>
              </a:prstGeom>
              <a:blipFill>
                <a:blip r:embed="rId4"/>
                <a:stretch>
                  <a:fillRect l="-4808" t="-7576" r="-5288" b="-2575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ZoneTexte 17">
            <a:extLst>
              <a:ext uri="{FF2B5EF4-FFF2-40B4-BE49-F238E27FC236}">
                <a16:creationId xmlns:a16="http://schemas.microsoft.com/office/drawing/2014/main" id="{FBDF69BF-D52B-48FC-8139-978F2282998C}"/>
              </a:ext>
            </a:extLst>
          </p:cNvPr>
          <p:cNvSpPr txBox="1"/>
          <p:nvPr/>
        </p:nvSpPr>
        <p:spPr>
          <a:xfrm>
            <a:off x="2185178" y="3079800"/>
            <a:ext cx="17988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solidFill>
                  <a:srgbClr val="7030A0"/>
                </a:solidFill>
                <a:latin typeface="Comic Sans MS" panose="030F0702030302020204" pitchFamily="66" charset="0"/>
              </a:rPr>
              <a:t> = ZG² + ZA²</a:t>
            </a: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6BF38E54-6EBC-42C8-917A-659F1E39EED3}"/>
              </a:ext>
            </a:extLst>
          </p:cNvPr>
          <p:cNvCxnSpPr>
            <a:cxnSpLocks/>
          </p:cNvCxnSpPr>
          <p:nvPr/>
        </p:nvCxnSpPr>
        <p:spPr>
          <a:xfrm>
            <a:off x="1971904" y="4342043"/>
            <a:ext cx="664584" cy="254287"/>
          </a:xfrm>
          <a:prstGeom prst="straightConnector1">
            <a:avLst/>
          </a:prstGeom>
          <a:ln w="28575">
            <a:solidFill>
              <a:srgbClr val="FF33CC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0C7D2C0F-D812-4516-87BC-C16421808F79}"/>
              </a:ext>
            </a:extLst>
          </p:cNvPr>
          <p:cNvCxnSpPr>
            <a:cxnSpLocks/>
          </p:cNvCxnSpPr>
          <p:nvPr/>
        </p:nvCxnSpPr>
        <p:spPr>
          <a:xfrm>
            <a:off x="3321563" y="4317705"/>
            <a:ext cx="77226" cy="296703"/>
          </a:xfrm>
          <a:prstGeom prst="straightConnector1">
            <a:avLst/>
          </a:prstGeom>
          <a:ln w="28575">
            <a:solidFill>
              <a:srgbClr val="FF33CC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6202D4D6-2632-46A1-8B5F-B4EBAEFE647D}"/>
              </a:ext>
            </a:extLst>
          </p:cNvPr>
          <p:cNvSpPr txBox="1"/>
          <p:nvPr/>
        </p:nvSpPr>
        <p:spPr>
          <a:xfrm>
            <a:off x="1688953" y="4990713"/>
            <a:ext cx="13035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solidFill>
                  <a:srgbClr val="7030A0"/>
                </a:solidFill>
                <a:latin typeface="Comic Sans MS" panose="030F0702030302020204" pitchFamily="66" charset="0"/>
              </a:rPr>
              <a:t>ZG² = 24</a:t>
            </a:r>
          </a:p>
        </p:txBody>
      </p:sp>
    </p:spTree>
    <p:extLst>
      <p:ext uri="{BB962C8B-B14F-4D97-AF65-F5344CB8AC3E}">
        <p14:creationId xmlns:p14="http://schemas.microsoft.com/office/powerpoint/2010/main" val="305938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AE689A5E-4C60-91FE-E9BC-708DD70B00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79405"/>
            <a:ext cx="12192000" cy="5499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395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315B725D-636E-733B-6E7A-0B4F68ED0E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336" y="0"/>
            <a:ext cx="10977327" cy="6858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54834F9-88E9-460E-A4B1-D42FF3D290C2}"/>
              </a:ext>
            </a:extLst>
          </p:cNvPr>
          <p:cNvSpPr txBox="1"/>
          <p:nvPr/>
        </p:nvSpPr>
        <p:spPr>
          <a:xfrm>
            <a:off x="694281" y="2060383"/>
            <a:ext cx="1789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rectangle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322E733-A313-44AA-861A-3D703F233475}"/>
              </a:ext>
            </a:extLst>
          </p:cNvPr>
          <p:cNvSpPr txBox="1"/>
          <p:nvPr/>
        </p:nvSpPr>
        <p:spPr>
          <a:xfrm>
            <a:off x="489721" y="3856773"/>
            <a:ext cx="29722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solidFill>
                  <a:srgbClr val="7030A0"/>
                </a:solidFill>
                <a:latin typeface="Comic Sans MS" panose="030F0702030302020204" pitchFamily="66" charset="0"/>
              </a:rPr>
              <a:t>Calculons séparément :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A715F10-9599-43C9-9972-B0A831704180}"/>
              </a:ext>
            </a:extLst>
          </p:cNvPr>
          <p:cNvSpPr txBox="1"/>
          <p:nvPr/>
        </p:nvSpPr>
        <p:spPr>
          <a:xfrm>
            <a:off x="1122166" y="4390439"/>
            <a:ext cx="7104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solidFill>
                  <a:srgbClr val="7030A0"/>
                </a:solidFill>
                <a:latin typeface="Comic Sans MS" panose="030F0702030302020204" pitchFamily="66" charset="0"/>
              </a:rPr>
              <a:t>MP²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1417D3FC-702F-47A1-8794-FCD9F62B18A7}"/>
                  </a:ext>
                </a:extLst>
              </p:cNvPr>
              <p:cNvSpPr txBox="1"/>
              <p:nvPr/>
            </p:nvSpPr>
            <p:spPr>
              <a:xfrm>
                <a:off x="526392" y="5804268"/>
                <a:ext cx="446308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000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On remarque que MP²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sz="2000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NP² + MN²</a:t>
                </a: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1417D3FC-702F-47A1-8794-FCD9F62B18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392" y="5804268"/>
                <a:ext cx="4463081" cy="400110"/>
              </a:xfrm>
              <a:prstGeom prst="rect">
                <a:avLst/>
              </a:prstGeom>
              <a:blipFill>
                <a:blip r:embed="rId3"/>
                <a:stretch>
                  <a:fillRect l="-1366" t="-7576" r="-546" b="-2575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ZoneTexte 7">
            <a:extLst>
              <a:ext uri="{FF2B5EF4-FFF2-40B4-BE49-F238E27FC236}">
                <a16:creationId xmlns:a16="http://schemas.microsoft.com/office/drawing/2014/main" id="{ACC10C8B-3ED1-4711-A065-E656E12990C6}"/>
              </a:ext>
            </a:extLst>
          </p:cNvPr>
          <p:cNvSpPr txBox="1"/>
          <p:nvPr/>
        </p:nvSpPr>
        <p:spPr>
          <a:xfrm>
            <a:off x="526392" y="6298001"/>
            <a:ext cx="109151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solidFill>
                  <a:srgbClr val="7030A0"/>
                </a:solidFill>
                <a:latin typeface="Comic Sans MS" panose="030F0702030302020204" pitchFamily="66" charset="0"/>
              </a:rPr>
              <a:t>L’égalité du théorème de Pythagore </a:t>
            </a:r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est vérifiée </a:t>
            </a:r>
            <a:r>
              <a:rPr lang="fr-FR" sz="2000" dirty="0">
                <a:solidFill>
                  <a:srgbClr val="7030A0"/>
                </a:solidFill>
                <a:latin typeface="Comic Sans MS" panose="030F0702030302020204" pitchFamily="66" charset="0"/>
              </a:rPr>
              <a:t>donc le triangle MNP est rectangle </a:t>
            </a:r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en N.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1742EC0F-4953-47E9-BEBA-9147E270D8D1}"/>
              </a:ext>
            </a:extLst>
          </p:cNvPr>
          <p:cNvCxnSpPr/>
          <p:nvPr/>
        </p:nvCxnSpPr>
        <p:spPr>
          <a:xfrm>
            <a:off x="4423306" y="4390439"/>
            <a:ext cx="0" cy="115768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281B6AA2-E5B6-4ADB-AA0D-EC37AF8C3535}"/>
              </a:ext>
            </a:extLst>
          </p:cNvPr>
          <p:cNvSpPr txBox="1"/>
          <p:nvPr/>
        </p:nvSpPr>
        <p:spPr>
          <a:xfrm>
            <a:off x="1761935" y="4422685"/>
            <a:ext cx="8322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solidFill>
                  <a:srgbClr val="7030A0"/>
                </a:solidFill>
                <a:latin typeface="Comic Sans MS" panose="030F0702030302020204" pitchFamily="66" charset="0"/>
              </a:rPr>
              <a:t>= 13²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8C1F641-CF37-4662-ABB4-0D879672ED42}"/>
              </a:ext>
            </a:extLst>
          </p:cNvPr>
          <p:cNvSpPr txBox="1"/>
          <p:nvPr/>
        </p:nvSpPr>
        <p:spPr>
          <a:xfrm>
            <a:off x="1716248" y="4827280"/>
            <a:ext cx="9236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= 169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F9BBD09-8153-4A17-8038-76EF236EABD2}"/>
              </a:ext>
            </a:extLst>
          </p:cNvPr>
          <p:cNvSpPr txBox="1"/>
          <p:nvPr/>
        </p:nvSpPr>
        <p:spPr>
          <a:xfrm>
            <a:off x="4739807" y="4412395"/>
            <a:ext cx="14879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solidFill>
                  <a:srgbClr val="7030A0"/>
                </a:solidFill>
                <a:latin typeface="Comic Sans MS" panose="030F0702030302020204" pitchFamily="66" charset="0"/>
              </a:rPr>
              <a:t>NP²+ MN²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24B7FF7-AD13-4A65-BD47-7F7D7DE0B192}"/>
              </a:ext>
            </a:extLst>
          </p:cNvPr>
          <p:cNvSpPr txBox="1"/>
          <p:nvPr/>
        </p:nvSpPr>
        <p:spPr>
          <a:xfrm>
            <a:off x="6068861" y="4427551"/>
            <a:ext cx="14334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solidFill>
                  <a:srgbClr val="7030A0"/>
                </a:solidFill>
                <a:latin typeface="Comic Sans MS" panose="030F0702030302020204" pitchFamily="66" charset="0"/>
              </a:rPr>
              <a:t>= 5² + 12²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189717D-3CD6-4A0F-8234-0212415F2BB8}"/>
              </a:ext>
            </a:extLst>
          </p:cNvPr>
          <p:cNvSpPr txBox="1"/>
          <p:nvPr/>
        </p:nvSpPr>
        <p:spPr>
          <a:xfrm>
            <a:off x="6059749" y="4769224"/>
            <a:ext cx="14141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solidFill>
                  <a:srgbClr val="7030A0"/>
                </a:solidFill>
                <a:latin typeface="Comic Sans MS" panose="030F0702030302020204" pitchFamily="66" charset="0"/>
              </a:rPr>
              <a:t>= 25 + 144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B9207BB-E4EC-479D-AAD7-0157A0C58DD2}"/>
              </a:ext>
            </a:extLst>
          </p:cNvPr>
          <p:cNvSpPr txBox="1"/>
          <p:nvPr/>
        </p:nvSpPr>
        <p:spPr>
          <a:xfrm>
            <a:off x="6068861" y="5141060"/>
            <a:ext cx="9236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= 169</a:t>
            </a:r>
          </a:p>
        </p:txBody>
      </p:sp>
    </p:spTree>
    <p:extLst>
      <p:ext uri="{BB962C8B-B14F-4D97-AF65-F5344CB8AC3E}">
        <p14:creationId xmlns:p14="http://schemas.microsoft.com/office/powerpoint/2010/main" val="9802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8DFC4F4-603E-23B3-3915-0E7FB755BF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39108"/>
            <a:ext cx="12192000" cy="3179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533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133</Words>
  <Application>Microsoft Office PowerPoint</Application>
  <PresentationFormat>Grand écran</PresentationFormat>
  <Paragraphs>48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Cambria Math</vt:lpstr>
      <vt:lpstr>Comic Sans MS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Mallet</dc:creator>
  <cp:lastModifiedBy>Grégory Mallet</cp:lastModifiedBy>
  <cp:revision>22</cp:revision>
  <dcterms:created xsi:type="dcterms:W3CDTF">2016-11-23T11:59:06Z</dcterms:created>
  <dcterms:modified xsi:type="dcterms:W3CDTF">2022-09-05T14:45:04Z</dcterms:modified>
</cp:coreProperties>
</file>